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4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73FC-E51E-469D-B0A0-7D1BD8C86A25}" type="datetimeFigureOut">
              <a:rPr lang="uk-UA" smtClean="0"/>
              <a:t>02.04.2015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242C-B8A8-4B23-BBB0-8EFCBADDEA7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626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73FC-E51E-469D-B0A0-7D1BD8C86A25}" type="datetimeFigureOut">
              <a:rPr lang="uk-UA" smtClean="0"/>
              <a:t>02.04.2015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242C-B8A8-4B23-BBB0-8EFCBADDEA7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9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73FC-E51E-469D-B0A0-7D1BD8C86A25}" type="datetimeFigureOut">
              <a:rPr lang="uk-UA" smtClean="0"/>
              <a:t>02.04.2015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242C-B8A8-4B23-BBB0-8EFCBADDEA7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10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73FC-E51E-469D-B0A0-7D1BD8C86A25}" type="datetimeFigureOut">
              <a:rPr lang="uk-UA" smtClean="0"/>
              <a:t>02.04.2015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242C-B8A8-4B23-BBB0-8EFCBADDEA7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325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73FC-E51E-469D-B0A0-7D1BD8C86A25}" type="datetimeFigureOut">
              <a:rPr lang="uk-UA" smtClean="0"/>
              <a:t>02.04.2015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242C-B8A8-4B23-BBB0-8EFCBADDEA7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857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73FC-E51E-469D-B0A0-7D1BD8C86A25}" type="datetimeFigureOut">
              <a:rPr lang="uk-UA" smtClean="0"/>
              <a:t>02.04.2015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242C-B8A8-4B23-BBB0-8EFCBADDEA7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032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73FC-E51E-469D-B0A0-7D1BD8C86A25}" type="datetimeFigureOut">
              <a:rPr lang="uk-UA" smtClean="0"/>
              <a:t>02.04.2015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242C-B8A8-4B23-BBB0-8EFCBADDEA7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068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73FC-E51E-469D-B0A0-7D1BD8C86A25}" type="datetimeFigureOut">
              <a:rPr lang="uk-UA" smtClean="0"/>
              <a:t>02.04.2015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242C-B8A8-4B23-BBB0-8EFCBADDEA7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838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73FC-E51E-469D-B0A0-7D1BD8C86A25}" type="datetimeFigureOut">
              <a:rPr lang="uk-UA" smtClean="0"/>
              <a:t>02.04.2015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242C-B8A8-4B23-BBB0-8EFCBADDEA7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975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73FC-E51E-469D-B0A0-7D1BD8C86A25}" type="datetimeFigureOut">
              <a:rPr lang="uk-UA" smtClean="0"/>
              <a:t>02.04.2015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242C-B8A8-4B23-BBB0-8EFCBADDEA7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926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73FC-E51E-469D-B0A0-7D1BD8C86A25}" type="datetimeFigureOut">
              <a:rPr lang="uk-UA" smtClean="0"/>
              <a:t>02.04.2015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242C-B8A8-4B23-BBB0-8EFCBADDEA7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55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73FC-E51E-469D-B0A0-7D1BD8C86A25}" type="datetimeFigureOut">
              <a:rPr lang="uk-UA" smtClean="0"/>
              <a:t>02.04.2015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242C-B8A8-4B23-BBB0-8EFCBADDEA7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759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3528392" cy="3168352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rgbClr val="00B0F0"/>
                </a:solidFill>
                <a:latin typeface="Segoe Print" pitchFamily="2" charset="0"/>
              </a:rPr>
              <a:t>Створення таблиць, форм, запитів на вибірку даних і звітів за допомогою майстрів. Редагування запитів та форм за допомогою конструктора 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6065912"/>
            <a:ext cx="3672408" cy="792088"/>
          </a:xfrm>
        </p:spPr>
        <p:txBody>
          <a:bodyPr>
            <a:normAutofit fontScale="85000" lnSpcReduction="10000"/>
          </a:bodyPr>
          <a:lstStyle/>
          <a:p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Підготувала студентка-практикантка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Monotype Corsiva" pitchFamily="66" charset="0"/>
              </a:rPr>
              <a:t>Михневич Оксана Степанівна</a:t>
            </a:r>
            <a:endParaRPr lang="uk-UA" sz="20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4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3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Розминка!</a:t>
            </a:r>
          </a:p>
          <a:p>
            <a:pPr marL="0" indent="0" algn="ctr">
              <a:buNone/>
            </a:pPr>
            <a:endParaRPr lang="uk-UA" sz="6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mir-otkritki.ru/_ph/482/2/7639687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3956976" cy="301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8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902 -0.16181 L -0.34149 -0.01528 C -0.31701 0.01643 -0.27882 0.04236 -0.23698 0.04838 C -0.18889 0.05532 -0.14948 0.04051 -0.12014 0.01666 L 0.01858 -0.09283 " pathEditMode="relative" rAng="372014" ptsTypes="FffFF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60" y="122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66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6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Робота за комп'ютером!</a:t>
            </a:r>
            <a:endParaRPr lang="uk-UA" sz="66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media.giphy.com/media/CQ4KDjuWOv4Jy/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5"/>
            <a:ext cx="4176464" cy="382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97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07351E-7 L 0.09462 -7.07351E-7 C 0.13698 -7.07351E-7 0.18924 0.12113 0.18924 0.2203 L 0.18924 0.4405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220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120680"/>
          </a:xfrm>
        </p:spPr>
        <p:txBody>
          <a:bodyPr>
            <a:normAutofit/>
          </a:bodyPr>
          <a:lstStyle/>
          <a:p>
            <a:pPr algn="ctr"/>
            <a:r>
              <a:rPr lang="uk-UA" sz="5400" b="1" u="sng" dirty="0">
                <a:solidFill>
                  <a:schemeClr val="tx2">
                    <a:lumMod val="50000"/>
                  </a:schemeClr>
                </a:solidFill>
                <a:latin typeface="Segoe Script" pitchFamily="34" charset="0"/>
              </a:rPr>
              <a:t>Завдання:</a:t>
            </a:r>
            <a:endParaRPr lang="uk-UA" sz="5400" b="1" dirty="0">
              <a:solidFill>
                <a:schemeClr val="tx2">
                  <a:lumMod val="50000"/>
                </a:schemeClr>
              </a:solidFill>
              <a:latin typeface="Segoe Script" pitchFamily="34" charset="0"/>
            </a:endParaRPr>
          </a:p>
          <a:p>
            <a:pPr algn="just"/>
            <a:r>
              <a:rPr lang="uk-UA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1. Створити таблицю </a:t>
            </a:r>
            <a:r>
              <a:rPr lang="uk-UA" b="1" i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(даними не заповнювати)</a:t>
            </a:r>
            <a:r>
              <a:rPr lang="uk-UA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 за допомогою режиму Майстер таблиць в БД Microsoft  </a:t>
            </a:r>
            <a:r>
              <a:rPr lang="uk-UA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Access2007. </a:t>
            </a:r>
            <a:r>
              <a:rPr lang="uk-UA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Вміти переходити з режиму таблиця в режим конструктора.</a:t>
            </a:r>
          </a:p>
          <a:p>
            <a:pPr algn="just"/>
            <a:r>
              <a:rPr lang="uk-UA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2. Створити запит на вибірку  про  всіх   майстрів,  їх прізвища   та  спеціальність.</a:t>
            </a:r>
          </a:p>
          <a:p>
            <a:pPr algn="just"/>
            <a:r>
              <a:rPr lang="uk-UA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3. Створити форму до запиту.</a:t>
            </a:r>
          </a:p>
          <a:p>
            <a:pPr algn="just"/>
            <a:r>
              <a:rPr lang="uk-UA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4. Створити звіт до таблиці</a:t>
            </a:r>
            <a:r>
              <a:rPr lang="uk-UA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629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12068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sz="7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Підсумок уроку: </a:t>
            </a:r>
          </a:p>
          <a:p>
            <a:pPr lvl="0"/>
            <a:r>
              <a:rPr lang="uk-UA" sz="6600" dirty="0" smtClean="0">
                <a:solidFill>
                  <a:schemeClr val="tx2"/>
                </a:solidFill>
                <a:latin typeface="Monotype Corsiva" pitchFamily="66" charset="0"/>
              </a:rPr>
              <a:t>Для </a:t>
            </a:r>
            <a:r>
              <a:rPr lang="uk-UA" sz="6600" dirty="0">
                <a:solidFill>
                  <a:schemeClr val="tx2"/>
                </a:solidFill>
                <a:latin typeface="Monotype Corsiva" pitchFamily="66" charset="0"/>
              </a:rPr>
              <a:t>чого призначений режим «майстер»? </a:t>
            </a:r>
          </a:p>
          <a:p>
            <a:pPr lvl="0"/>
            <a:r>
              <a:rPr lang="uk-UA" sz="6600" dirty="0">
                <a:solidFill>
                  <a:schemeClr val="tx2"/>
                </a:solidFill>
                <a:latin typeface="Monotype Corsiva" pitchFamily="66" charset="0"/>
              </a:rPr>
              <a:t>Чим відрізняється робота у режимі «конструктор» та «майстер»?</a:t>
            </a:r>
          </a:p>
          <a:p>
            <a:pPr lvl="0"/>
            <a:r>
              <a:rPr lang="uk-UA" sz="6600" dirty="0">
                <a:solidFill>
                  <a:schemeClr val="tx2"/>
                </a:solidFill>
                <a:latin typeface="Monotype Corsiva" pitchFamily="66" charset="0"/>
              </a:rPr>
              <a:t>Які об’єкти можна створювати за допомогою «майстра»?</a:t>
            </a:r>
          </a:p>
          <a:p>
            <a:pPr lvl="0"/>
            <a:r>
              <a:rPr lang="ru-RU" sz="6600" dirty="0">
                <a:solidFill>
                  <a:schemeClr val="tx2"/>
                </a:solidFill>
                <a:latin typeface="Monotype Corsiva" pitchFamily="66" charset="0"/>
              </a:rPr>
              <a:t>Як </a:t>
            </a:r>
            <a:r>
              <a:rPr lang="ru-RU" sz="6600" dirty="0">
                <a:solidFill>
                  <a:schemeClr val="tx2"/>
                </a:solidFill>
                <a:latin typeface="Monotype Corsiva" pitchFamily="66" charset="0"/>
              </a:rPr>
              <a:t>відредагувати</a:t>
            </a:r>
            <a:r>
              <a:rPr lang="ru-RU" sz="66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6600" dirty="0">
                <a:solidFill>
                  <a:schemeClr val="tx2"/>
                </a:solidFill>
                <a:latin typeface="Monotype Corsiva" pitchFamily="66" charset="0"/>
              </a:rPr>
              <a:t>об’єкти</a:t>
            </a:r>
            <a:r>
              <a:rPr lang="ru-RU" sz="66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6600" dirty="0">
                <a:solidFill>
                  <a:schemeClr val="tx2"/>
                </a:solidFill>
                <a:latin typeface="Monotype Corsiva" pitchFamily="66" charset="0"/>
              </a:rPr>
              <a:t>після</a:t>
            </a:r>
            <a:r>
              <a:rPr lang="ru-RU" sz="66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6600" dirty="0">
                <a:solidFill>
                  <a:schemeClr val="tx2"/>
                </a:solidFill>
                <a:latin typeface="Monotype Corsiva" pitchFamily="66" charset="0"/>
              </a:rPr>
              <a:t>створення</a:t>
            </a:r>
            <a:r>
              <a:rPr lang="ru-RU" sz="6600" dirty="0">
                <a:solidFill>
                  <a:schemeClr val="tx2"/>
                </a:solidFill>
                <a:latin typeface="Monotype Corsiva" pitchFamily="66" charset="0"/>
              </a:rPr>
              <a:t> у </a:t>
            </a:r>
            <a:r>
              <a:rPr lang="ru-RU" sz="6600" dirty="0">
                <a:solidFill>
                  <a:schemeClr val="tx2"/>
                </a:solidFill>
                <a:latin typeface="Monotype Corsiva" pitchFamily="66" charset="0"/>
              </a:rPr>
              <a:t>режимі</a:t>
            </a:r>
            <a:r>
              <a:rPr lang="ru-RU" sz="6600" dirty="0">
                <a:solidFill>
                  <a:schemeClr val="tx2"/>
                </a:solidFill>
                <a:latin typeface="Monotype Corsiva" pitchFamily="66" charset="0"/>
              </a:rPr>
              <a:t> «</a:t>
            </a:r>
            <a:r>
              <a:rPr lang="ru-RU" sz="6600" dirty="0">
                <a:solidFill>
                  <a:schemeClr val="tx2"/>
                </a:solidFill>
                <a:latin typeface="Monotype Corsiva" pitchFamily="66" charset="0"/>
              </a:rPr>
              <a:t>майстра</a:t>
            </a:r>
            <a:r>
              <a:rPr lang="ru-RU" sz="6600" dirty="0">
                <a:solidFill>
                  <a:schemeClr val="tx2"/>
                </a:solidFill>
                <a:latin typeface="Monotype Corsiva" pitchFamily="66" charset="0"/>
              </a:rPr>
              <a:t>»?</a:t>
            </a:r>
            <a:endParaRPr lang="uk-UA" sz="66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6600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uk-UA" sz="6600" dirty="0" smtClean="0">
                <a:solidFill>
                  <a:schemeClr val="tx2"/>
                </a:solidFill>
                <a:latin typeface="Monotype Corsiva" pitchFamily="66" charset="0"/>
              </a:rPr>
              <a:t>Домашнє завдання: </a:t>
            </a:r>
          </a:p>
          <a:p>
            <a:pPr marL="0" indent="0" algn="ctr">
              <a:buNone/>
            </a:pPr>
            <a:r>
              <a:rPr lang="uk-UA" sz="6600" b="1" dirty="0" smtClean="0">
                <a:solidFill>
                  <a:srgbClr val="00B0F0"/>
                </a:solidFill>
                <a:latin typeface="Monotype Corsiva" pitchFamily="66" charset="0"/>
              </a:rPr>
              <a:t>Повторити § 3.8</a:t>
            </a:r>
            <a:endParaRPr lang="uk-UA" sz="66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http://img-fotki.yandex.ru/get/5810/47407354.294/0_8f5d9_281b9a29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2634011" cy="272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42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66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r>
              <a:rPr lang="uk-UA" sz="6600" dirty="0" smtClean="0">
                <a:latin typeface="Segoe Script" pitchFamily="34" charset="0"/>
              </a:rPr>
              <a:t>Дякую за урок!</a:t>
            </a:r>
            <a:endParaRPr lang="uk-UA" sz="6600" dirty="0">
              <a:latin typeface="Segoe Script" pitchFamily="34" charset="0"/>
            </a:endParaRPr>
          </a:p>
        </p:txBody>
      </p:sp>
      <p:pic>
        <p:nvPicPr>
          <p:cNvPr id="9218" name="Picture 2" descr="https://img-fotki.yandex.ru/get/4108/marya-foygl.19/0_1afbc_966c521a_X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3759592" cy="221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63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84 -1.83079E-6 L -0.34323 -0.10171 C -0.31718 -0.12413 -0.2776 -0.13661 -0.23698 -0.13661 C -0.19027 -0.13661 -0.1526 -0.12413 -0.12621 -0.10171 L -2.77778E-6 -1.83079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0" y="-68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25658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ознайомити учнів з створенням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таблиць, запитів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, форм на вибірку даних і звітів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з використанням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майстра;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проаналізувати відмінності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створення об’єктів за допомогою майстра і конструктора; формувати вміння чітко й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лаконічно висловлювати думки.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розвивати пам’ять, логічне мислення; вміння працювати з програмою MS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виховувати старанність, працелюбність, зосередженість, вміння активно сприймати новий матеріал, вміння раціонально використовувати робочий час, дисциплінованість під час роботи за ПК.</a:t>
            </a:r>
          </a:p>
          <a:p>
            <a:pPr marL="0" indent="0"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Тип уроку: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урок засвоєння нових знань</a:t>
            </a:r>
          </a:p>
        </p:txBody>
      </p:sp>
    </p:spTree>
    <p:extLst>
      <p:ext uri="{BB962C8B-B14F-4D97-AF65-F5344CB8AC3E}">
        <p14:creationId xmlns:p14="http://schemas.microsoft.com/office/powerpoint/2010/main" val="258395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Гра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«Ланцюжок»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184576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uk-UA" sz="8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8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База даних (БД) — це систематизоване сховище …</a:t>
            </a:r>
          </a:p>
          <a:p>
            <a:pPr algn="just"/>
            <a:r>
              <a:rPr lang="uk-UA" sz="8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Прикладами </a:t>
            </a:r>
            <a:r>
              <a:rPr lang="uk-UA" sz="8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сховищ інформації БД можуть бути: телефонний довідник,…</a:t>
            </a:r>
          </a:p>
          <a:p>
            <a:pPr algn="just"/>
            <a:r>
              <a:rPr lang="uk-UA" sz="8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sz="8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керування базами даних (СКБД) — це програмні за­соби для створення,…</a:t>
            </a:r>
          </a:p>
          <a:p>
            <a:pPr algn="just"/>
            <a:r>
              <a:rPr lang="uk-UA" sz="8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8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8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Приклади СКБД: FoxPro,…</a:t>
            </a:r>
          </a:p>
          <a:p>
            <a:pPr algn="just"/>
            <a:r>
              <a:rPr lang="uk-UA" sz="8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uk-UA" sz="8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Файли збережені в програмі </a:t>
            </a:r>
            <a:r>
              <a:rPr lang="en-US" sz="8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MS Access</a:t>
            </a:r>
            <a:r>
              <a:rPr lang="uk-UA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2007 </a:t>
            </a:r>
            <a:r>
              <a:rPr lang="uk-UA" sz="8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мають </a:t>
            </a:r>
            <a:r>
              <a:rPr lang="uk-UA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формат (розширення</a:t>
            </a:r>
            <a:r>
              <a:rPr lang="uk-UA" sz="8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)…</a:t>
            </a:r>
          </a:p>
          <a:p>
            <a:pPr algn="just"/>
            <a:r>
              <a:rPr lang="uk-UA" sz="8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8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8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Об’єкти БД – це таблиці,</a:t>
            </a:r>
            <a:r>
              <a:rPr lang="uk-UA" sz="8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uk-UA" sz="8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uk-UA" sz="8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Основним об’єктом </a:t>
            </a:r>
            <a:r>
              <a:rPr lang="en-US" sz="8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MS Access</a:t>
            </a:r>
            <a:r>
              <a:rPr lang="uk-UA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2007 </a:t>
            </a:r>
            <a:r>
              <a:rPr lang="uk-UA" sz="8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uk-UA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uk-UA" sz="8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0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1662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Таблиця БД складається з …</a:t>
            </a:r>
          </a:p>
          <a:p>
            <a:pPr algn="just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Стовпець БД називають…</a:t>
            </a:r>
          </a:p>
          <a:p>
            <a:pPr algn="just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Рядок БД називають…</a:t>
            </a:r>
          </a:p>
          <a:p>
            <a:pPr algn="just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Таблиця – це основний об'єкт бази даних, в якому зберігаються всі …</a:t>
            </a:r>
          </a:p>
          <a:p>
            <a:pPr algn="just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Під час використання у 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Режимі конструктора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користувач сам спочатку створює…</a:t>
            </a:r>
          </a:p>
          <a:p>
            <a:pPr algn="just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Типи даних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MS Access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2007 –  текстовий, поле МЕМО,…</a:t>
            </a:r>
          </a:p>
          <a:p>
            <a:pPr algn="just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Для запуску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MS Access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2007 використовуємо наступні кроки: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Пуск-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pPr algn="just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Для створення Нової бази даних необхідно вибрати пункт Меню - …</a:t>
            </a:r>
          </a:p>
          <a:p>
            <a:pPr marL="0" indent="0">
              <a:buNone/>
            </a:pP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099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836712"/>
            <a:ext cx="8280920" cy="5112568"/>
          </a:xfrm>
        </p:spPr>
        <p:txBody>
          <a:bodyPr numCol="2"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sz="4800" dirty="0">
                <a:solidFill>
                  <a:srgbClr val="00B0F0"/>
                </a:solidFill>
                <a:latin typeface="Segoe Script" pitchFamily="34" charset="0"/>
              </a:rPr>
              <a:t>Сьогодні </a:t>
            </a:r>
            <a:r>
              <a:rPr lang="uk-UA" sz="4800" dirty="0" smtClean="0">
                <a:solidFill>
                  <a:srgbClr val="00B0F0"/>
                </a:solidFill>
                <a:latin typeface="Segoe Script" pitchFamily="34" charset="0"/>
              </a:rPr>
              <a:t>ми розглянемо</a:t>
            </a:r>
            <a:r>
              <a:rPr lang="uk-UA" sz="4800" dirty="0">
                <a:solidFill>
                  <a:srgbClr val="00B0F0"/>
                </a:solidFill>
                <a:latin typeface="Segoe Script" pitchFamily="34" charset="0"/>
              </a:rPr>
              <a:t>: В </a:t>
            </a:r>
            <a:r>
              <a:rPr lang="uk-UA" sz="4800" dirty="0" smtClean="0">
                <a:solidFill>
                  <a:srgbClr val="00B0F0"/>
                </a:solidFill>
                <a:latin typeface="Segoe Script" pitchFamily="34" charset="0"/>
              </a:rPr>
              <a:t>чому схожість </a:t>
            </a:r>
            <a:r>
              <a:rPr lang="uk-UA" sz="4800" dirty="0">
                <a:solidFill>
                  <a:srgbClr val="00B0F0"/>
                </a:solidFill>
                <a:latin typeface="Segoe Script" pitchFamily="34" charset="0"/>
              </a:rPr>
              <a:t>та відмінність між формами й звітами? </a:t>
            </a:r>
            <a:endParaRPr lang="uk-UA" sz="4800" dirty="0" smtClean="0">
              <a:solidFill>
                <a:srgbClr val="00B0F0"/>
              </a:solidFill>
              <a:latin typeface="Segoe Script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4800" dirty="0">
                <a:solidFill>
                  <a:srgbClr val="3333FF"/>
                </a:solidFill>
                <a:latin typeface="Segoe Script" pitchFamily="34" charset="0"/>
              </a:rPr>
              <a:t>Чи можна змінити умову в запиті створеного за допомогою Майстра? </a:t>
            </a:r>
            <a:endParaRPr lang="uk-UA" sz="4800" dirty="0" smtClean="0">
              <a:solidFill>
                <a:srgbClr val="3333FF"/>
              </a:solidFill>
              <a:latin typeface="Segoe Script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900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332656"/>
            <a:ext cx="8064896" cy="6048672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sz="2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Таблиці</a:t>
            </a:r>
            <a:r>
              <a:rPr lang="ru-RU" sz="2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— </a:t>
            </a:r>
            <a:r>
              <a:rPr lang="ru-RU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це</a:t>
            </a:r>
            <a:r>
              <a:rPr lang="ru-RU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об'єкти</a:t>
            </a:r>
            <a:r>
              <a:rPr lang="ru-RU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 у </a:t>
            </a:r>
            <a:r>
              <a:rPr lang="ru-RU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яких</a:t>
            </a:r>
            <a:r>
              <a:rPr lang="ru-RU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безпосередньо</a:t>
            </a:r>
            <a:r>
              <a:rPr lang="ru-RU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зберігаються</a:t>
            </a:r>
            <a:r>
              <a:rPr lang="ru-RU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дані</a:t>
            </a:r>
            <a:r>
              <a:rPr lang="ru-RU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.</a:t>
            </a:r>
            <a:endParaRPr lang="uk-UA" sz="2600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marL="0" indent="0" algn="just">
              <a:buNone/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Для створення таблиць потрібно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Завантажити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MS Access</a:t>
            </a: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2007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(Пуск - Усі програми -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Microsoft Office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MS Access</a:t>
            </a: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2007)</a:t>
            </a:r>
            <a:endParaRPr lang="uk-UA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Створити та зберегти файл (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Файл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Создать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Нова </a:t>
            </a: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таблица</a:t>
            </a: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Вказати спосіб створення форми – «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Мастер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таблиц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– та натиснути ОК.</a:t>
            </a:r>
          </a:p>
          <a:p>
            <a:pPr lvl="0" algn="just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Вибрати зі списку «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образцы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таблиц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та вказати потрібні поля, використовуючи значки &lt;, &gt;,</a:t>
            </a:r>
          </a:p>
          <a:p>
            <a:pPr algn="just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&lt;&lt; та &gt;&gt;. Натиснути «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 algn="just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Вибрати спосіб визначення ключа. Натиснути «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 algn="just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Вибрати «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Вывести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даные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непосредственно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таблицу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 Натиснути «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948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332656"/>
            <a:ext cx="7992888" cy="612068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sz="19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  —  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об’єкт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базами  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для  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зручності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і  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екрані</a:t>
            </a:r>
            <a:r>
              <a:rPr lang="ru-RU" sz="1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9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>
                <a:latin typeface="Times New Roman" pitchFamily="18" charset="0"/>
                <a:cs typeface="Times New Roman" pitchFamily="18" charset="0"/>
              </a:rPr>
              <a:t>Для створення форми за допомогою майстра форм потрібно: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Активізувати вкладку «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в поточній БД.</a:t>
            </a:r>
          </a:p>
          <a:p>
            <a:pPr lvl="0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Дати команду «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Создать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...».</a:t>
            </a:r>
          </a:p>
          <a:p>
            <a:pPr lvl="0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Вказати спосіб створення форми – «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Мастер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форм» – та натиснути ОК.</a:t>
            </a:r>
          </a:p>
          <a:p>
            <a:pPr lvl="0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Вибрати зі списку таблицю-джерело та вказати потрібні поля, використовуючи значки &lt;, &gt;, &lt;&lt; та &gt;&gt;. Натиснути «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Вибрати зовнішній вигляд форми (в один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столбец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ленточный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табличный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выровненный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 Натиснути «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Обрати потрібний стиль представлення форми. Натиснути «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Вказати ім’я форми та натиснути «Готово».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475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332656"/>
            <a:ext cx="7992888" cy="612068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Запит  —  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об’єкт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базами 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для  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відбору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пов’язаних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таблиць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задовольняють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заданим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умовам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000" i="1" dirty="0">
                <a:latin typeface="Times New Roman" pitchFamily="18" charset="0"/>
                <a:cs typeface="Times New Roman" pitchFamily="18" charset="0"/>
              </a:rPr>
              <a:t>Для  створення запиту Access майстром запитів потрібно: </a:t>
            </a:r>
            <a:endParaRPr lang="uk-UA" sz="3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Активізувати вкладку «Запроси» в поточній БД.</a:t>
            </a:r>
          </a:p>
          <a:p>
            <a:pPr lvl="0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Дати команду «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Создать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...».</a:t>
            </a:r>
          </a:p>
          <a:p>
            <a:pPr lvl="0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Вказати спосіб створення запиту – «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Простой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запрос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– та натиснути ОК.</a:t>
            </a:r>
          </a:p>
          <a:p>
            <a:pPr lvl="0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Вибрати зі списку таблицю-джерело (запит-джерело) та вказати потрібні поля, використовуючи значки &lt;, &gt;, &lt;&lt; та &gt;&gt;. Натиснути «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Вказати ім’я запиту та натиснути «Готово».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7978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332656"/>
            <a:ext cx="7992888" cy="6120680"/>
          </a:xfrm>
        </p:spPr>
        <p:txBody>
          <a:bodyPr>
            <a:normAutofit fontScale="70000" lnSpcReduction="20000"/>
          </a:bodyPr>
          <a:lstStyle/>
          <a:p>
            <a:r>
              <a:rPr lang="uk-UA" sz="2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uk-UA" sz="2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призначений  для  формування  документів,  що  містять  результати  виконання  завдань  у середовищі  бази  даних,  і  виведення  їх  на  друк</a:t>
            </a:r>
            <a:endParaRPr lang="uk-UA" sz="26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900" i="1" dirty="0" smtClean="0">
                <a:latin typeface="Times New Roman" pitchFamily="18" charset="0"/>
                <a:cs typeface="Times New Roman" pitchFamily="18" charset="0"/>
              </a:rPr>
              <a:t>Для  </a:t>
            </a:r>
            <a:r>
              <a:rPr lang="uk-UA" sz="2900" i="1" dirty="0">
                <a:latin typeface="Times New Roman" pitchFamily="18" charset="0"/>
                <a:cs typeface="Times New Roman" pitchFamily="18" charset="0"/>
              </a:rPr>
              <a:t>створення звіту за допомогою майстра звітів, виконуємо такий алгоритм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Активізувати вкладнику «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Отчеты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в поточній БД.</a:t>
            </a:r>
          </a:p>
          <a:p>
            <a:pPr lvl="0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Дати команду «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Создать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...».</a:t>
            </a:r>
          </a:p>
          <a:p>
            <a:pPr lvl="0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Вказати спосіб створення звіту – «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Мастер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отчетов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– та натиснути ОК.</a:t>
            </a:r>
          </a:p>
          <a:p>
            <a:pPr lvl="0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Вибрати зі списку таблицю-джерело (запит-джерело) та вказати потрібні поля, використовуючи значки &lt;, &gt;, &lt;&lt; та &gt;&gt;. Натиснути «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необхідністю вказати рівень (рівні) групування. Натиснути «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Вказати порядок сортування записів. Натиснути «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Вибрати вигляд макету для звіту (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ступенчатый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блок, структура тощо) та орієнтацію сторінки. Натиснути «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Обрати потрібний стиль представлення звіту. Натиснути «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/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Вказати ім’я звіту та натиснути «Готово».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155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816</Words>
  <Application>Microsoft Office PowerPoint</Application>
  <PresentationFormat>Екран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Тема Office</vt:lpstr>
      <vt:lpstr>Створення таблиць, форм, запитів на вибірку даних і звітів за допомогою майстрів. Редагування запитів та форм за допомогою конструктора </vt:lpstr>
      <vt:lpstr>Презентація PowerPoint</vt:lpstr>
      <vt:lpstr> Гра «Ланцюжок»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таблиць, форм, запитів на вибірку даних і звітів за допомогою майстрів. Редагування запитів та форм за допомогою конструктора</dc:title>
  <dc:creator>admin</dc:creator>
  <cp:lastModifiedBy>admin</cp:lastModifiedBy>
  <cp:revision>16</cp:revision>
  <dcterms:created xsi:type="dcterms:W3CDTF">2015-04-02T13:34:28Z</dcterms:created>
  <dcterms:modified xsi:type="dcterms:W3CDTF">2015-04-02T16:51:27Z</dcterms:modified>
</cp:coreProperties>
</file>