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6" r:id="rId6"/>
    <p:sldId id="263" r:id="rId7"/>
    <p:sldId id="267" r:id="rId8"/>
    <p:sldId id="264" r:id="rId9"/>
    <p:sldId id="265" r:id="rId10"/>
    <p:sldId id="268" r:id="rId11"/>
    <p:sldId id="261" r:id="rId12"/>
    <p:sldId id="269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5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0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34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44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9516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43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4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7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4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3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27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73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8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3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96944" cy="1584176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 smtClean="0">
                <a:solidFill>
                  <a:schemeClr val="accent4">
                    <a:lumMod val="50000"/>
                  </a:schemeClr>
                </a:solidFill>
              </a:rPr>
              <a:t>Бази </a:t>
            </a:r>
            <a:r>
              <a:rPr lang="uk-UA" sz="4800" b="1" i="1" dirty="0" err="1" smtClean="0">
                <a:solidFill>
                  <a:schemeClr val="accent4">
                    <a:lumMod val="50000"/>
                  </a:schemeClr>
                </a:solidFill>
              </a:rPr>
              <a:t>даних.Системи</a:t>
            </a:r>
            <a:r>
              <a:rPr lang="uk-UA" sz="48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4800" b="1" i="1" dirty="0" smtClean="0">
                <a:solidFill>
                  <a:schemeClr val="accent4">
                    <a:lumMod val="50000"/>
                  </a:schemeClr>
                </a:solidFill>
              </a:rPr>
              <a:t>управління базами даних.</a:t>
            </a:r>
            <a:endParaRPr lang="ru-RU" sz="48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7920880" cy="2425824"/>
          </a:xfrm>
        </p:spPr>
        <p:txBody>
          <a:bodyPr anchor="ctr" anchorCtr="1">
            <a:normAutofit/>
          </a:bodyPr>
          <a:lstStyle/>
          <a:p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Моделі даних. Основні поняття </a:t>
            </a:r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реляційної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бази </a:t>
            </a:r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даних</a:t>
            </a:r>
            <a:endParaRPr lang="uk-UA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75" y="2060848"/>
            <a:ext cx="3800450" cy="273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0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7753570" cy="253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Поняття реляційної моделі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567" y="1200039"/>
            <a:ext cx="8784976" cy="3309081"/>
          </a:xfrm>
        </p:spPr>
        <p:txBody>
          <a:bodyPr>
            <a:noAutofit/>
          </a:bodyPr>
          <a:lstStyle/>
          <a:p>
            <a:r>
              <a:rPr lang="uk-UA" sz="2800" i="1" dirty="0" smtClean="0"/>
              <a:t>Стовпець таблиці називається </a:t>
            </a:r>
            <a:r>
              <a:rPr lang="uk-UA" sz="2800" b="1" i="1" dirty="0" smtClean="0">
                <a:solidFill>
                  <a:srgbClr val="660033"/>
                </a:solidFill>
              </a:rPr>
              <a:t>поле або атрибут</a:t>
            </a:r>
            <a:r>
              <a:rPr lang="uk-UA" sz="2800" i="1" dirty="0" smtClean="0"/>
              <a:t> – містить множину значень однієї властивості всіх екземплярів сутності</a:t>
            </a:r>
          </a:p>
          <a:p>
            <a:r>
              <a:rPr lang="uk-UA" sz="2800" i="1" dirty="0" smtClean="0"/>
              <a:t>Поле має ім’я, значення, характеризується типом і низкою властивостей.</a:t>
            </a:r>
          </a:p>
          <a:p>
            <a:r>
              <a:rPr lang="uk-UA" sz="2800" i="1" dirty="0" smtClean="0"/>
              <a:t> Дані, що містяться в кожному полі таблиці, є однотипними.</a:t>
            </a:r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3409064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Вимоги до реляційних БД 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Одинакові записи у таблиці не допускаються.</a:t>
            </a:r>
          </a:p>
          <a:p>
            <a:r>
              <a:rPr lang="uk-UA" sz="2800" i="1" dirty="0" smtClean="0"/>
              <a:t>Записам надають унікальні імена.</a:t>
            </a:r>
          </a:p>
          <a:p>
            <a:r>
              <a:rPr lang="uk-UA" sz="2800" i="1" dirty="0" smtClean="0"/>
              <a:t>Поле має бути однорідним за типом</a:t>
            </a:r>
          </a:p>
          <a:p>
            <a:r>
              <a:rPr lang="uk-UA" sz="2800" i="1" dirty="0" smtClean="0"/>
              <a:t>Структура таблиці – це структура запису, тобто сукупність назв полів, їхніх типів та властивостей.</a:t>
            </a:r>
          </a:p>
          <a:p>
            <a:r>
              <a:rPr lang="uk-UA" sz="2800" i="1" dirty="0" smtClean="0"/>
              <a:t>Структуру визначає користувач під час аналізу конкретної задачі.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081060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Ключове поле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85395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Реляційна модель однієї бази даних, як правило містить декілька таблиць, зв'язок між якими здійснюється за допомогою спеціального поля – ключа. </a:t>
            </a:r>
          </a:p>
          <a:p>
            <a:r>
              <a:rPr lang="uk-UA" sz="2800" i="1" dirty="0" smtClean="0"/>
              <a:t>Ключове поле – це поле (або комбінація полів), які однозначно визначають запис.</a:t>
            </a:r>
          </a:p>
          <a:p>
            <a:r>
              <a:rPr lang="uk-UA" sz="2800" i="1" dirty="0" smtClean="0"/>
              <a:t>В таблиці не може бути двох записів з однаковими значеннями ключа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10953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524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Отже,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База даних є досить складним за своєю структурою об’єктом, тому вона спочатку проектується – створюється модель бази даних. </a:t>
            </a:r>
          </a:p>
          <a:p>
            <a:r>
              <a:rPr lang="uk-UA" sz="2800" i="1" dirty="0" smtClean="0"/>
              <a:t>Найпоширенішими є такі види моделей даних: ієрархічна, мережна, реляційна, об’єктно-реляційна.</a:t>
            </a:r>
          </a:p>
          <a:p>
            <a:r>
              <a:rPr lang="uk-UA" sz="2800" i="1" dirty="0" smtClean="0"/>
              <a:t>Реляційна модель бази даних являє собою одну таблицю або сукупність взаємопов’язаних двовимірних таблиць. </a:t>
            </a:r>
          </a:p>
        </p:txBody>
      </p:sp>
    </p:spTree>
    <p:extLst>
      <p:ext uri="{BB962C8B-B14F-4D97-AF65-F5344CB8AC3E}">
        <p14:creationId xmlns:p14="http://schemas.microsoft.com/office/powerpoint/2010/main" val="292239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accent4">
                    <a:lumMod val="75000"/>
                  </a:schemeClr>
                </a:solidFill>
              </a:rPr>
              <a:t>Сьогодні на уроці ви…</a:t>
            </a:r>
            <a:endParaRPr lang="ru-RU" sz="4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 fontScale="92500" lnSpcReduction="10000"/>
          </a:bodyPr>
          <a:lstStyle/>
          <a:p>
            <a:r>
              <a:rPr lang="uk-UA" sz="3900" b="1" i="1" dirty="0" smtClean="0">
                <a:solidFill>
                  <a:srgbClr val="002060"/>
                </a:solidFill>
              </a:rPr>
              <a:t>Дізнаєтесь:</a:t>
            </a:r>
          </a:p>
          <a:p>
            <a:pPr lvl="1"/>
            <a:r>
              <a:rPr lang="uk-UA" sz="3000" i="1" dirty="0" smtClean="0"/>
              <a:t>Які складові має модель даних</a:t>
            </a:r>
          </a:p>
          <a:p>
            <a:pPr lvl="1"/>
            <a:r>
              <a:rPr lang="uk-UA" sz="3000" i="1" dirty="0" smtClean="0"/>
              <a:t>Які найпоширеніші  види моделей даних</a:t>
            </a:r>
          </a:p>
          <a:p>
            <a:pPr lvl="1"/>
            <a:r>
              <a:rPr lang="uk-UA" sz="3000" i="1" dirty="0" smtClean="0"/>
              <a:t>Про основні поняття реляційної бази даних</a:t>
            </a:r>
          </a:p>
          <a:p>
            <a:r>
              <a:rPr lang="uk-UA" sz="3900" b="1" i="1" dirty="0" smtClean="0">
                <a:solidFill>
                  <a:srgbClr val="002060"/>
                </a:solidFill>
              </a:rPr>
              <a:t>Навчитесь:</a:t>
            </a:r>
          </a:p>
          <a:p>
            <a:pPr lvl="1"/>
            <a:r>
              <a:rPr lang="uk-UA" sz="3000" i="1" dirty="0" smtClean="0"/>
              <a:t>Проектувати бази даних відповідно до обраної моделі даних</a:t>
            </a:r>
          </a:p>
          <a:p>
            <a:pPr lvl="1"/>
            <a:r>
              <a:rPr lang="uk-UA" sz="3000" i="1" dirty="0" smtClean="0"/>
              <a:t>Визначати сутності баз даних та їх властивості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161608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Складові моделі даних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280920" cy="5472608"/>
          </a:xfrm>
        </p:spPr>
        <p:txBody>
          <a:bodyPr>
            <a:normAutofit/>
          </a:bodyPr>
          <a:lstStyle/>
          <a:p>
            <a:r>
              <a:rPr lang="uk-UA" sz="3200" i="1" dirty="0" smtClean="0"/>
              <a:t>База </a:t>
            </a:r>
            <a:r>
              <a:rPr lang="uk-UA" sz="3200" i="1" dirty="0"/>
              <a:t>даних є досить складним за </a:t>
            </a:r>
            <a:r>
              <a:rPr lang="uk-UA" sz="3200" i="1" dirty="0" smtClean="0"/>
              <a:t>своєю структурою об’єктом, тому вона спочатку проектується – створюється </a:t>
            </a:r>
            <a:r>
              <a:rPr lang="uk-UA" sz="3200" b="1" i="1" dirty="0">
                <a:solidFill>
                  <a:srgbClr val="660033"/>
                </a:solidFill>
              </a:rPr>
              <a:t>модель бази даних. </a:t>
            </a:r>
            <a:endParaRPr lang="uk-UA" sz="3200" b="1" i="1" dirty="0" smtClean="0">
              <a:solidFill>
                <a:srgbClr val="660033"/>
              </a:solidFill>
            </a:endParaRPr>
          </a:p>
          <a:p>
            <a:r>
              <a:rPr lang="uk-UA" sz="3200" i="1" dirty="0" smtClean="0"/>
              <a:t>При створенні моделі БД використовують ту чи іншу модель даних, яка має </a:t>
            </a:r>
            <a:r>
              <a:rPr lang="uk-UA" sz="3200" i="1" dirty="0"/>
              <a:t>три складові</a:t>
            </a:r>
            <a:r>
              <a:rPr lang="uk-UA" sz="3200" i="1" dirty="0" smtClean="0"/>
              <a:t>:</a:t>
            </a:r>
          </a:p>
          <a:p>
            <a:pPr lvl="1"/>
            <a:r>
              <a:rPr lang="uk-UA" sz="2800" i="1" dirty="0" smtClean="0"/>
              <a:t>1. </a:t>
            </a:r>
            <a:r>
              <a:rPr lang="uk-UA" sz="2800" i="1" dirty="0"/>
              <a:t>Структура </a:t>
            </a:r>
            <a:r>
              <a:rPr lang="uk-UA" sz="2800" i="1" dirty="0" smtClean="0"/>
              <a:t>даних.</a:t>
            </a:r>
            <a:endParaRPr lang="uk-UA" sz="2800" i="1" dirty="0"/>
          </a:p>
          <a:p>
            <a:pPr lvl="1"/>
            <a:r>
              <a:rPr lang="uk-UA" sz="2800" i="1" dirty="0"/>
              <a:t>2. Засоби опрацювання даних </a:t>
            </a:r>
            <a:r>
              <a:rPr lang="uk-UA" sz="2800" i="1" dirty="0" smtClean="0"/>
              <a:t>.</a:t>
            </a:r>
            <a:endParaRPr lang="uk-UA" sz="2800" i="1" dirty="0"/>
          </a:p>
          <a:p>
            <a:pPr lvl="1"/>
            <a:r>
              <a:rPr lang="uk-UA" sz="2800" i="1" dirty="0"/>
              <a:t>3. Обмеження </a:t>
            </a:r>
            <a:r>
              <a:rPr lang="uk-UA" sz="2800" i="1" dirty="0" smtClean="0"/>
              <a:t>цілісності.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01619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omakovka-just.at.ua/a/dostup-do-informaci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8" r="11559"/>
          <a:stretch/>
        </p:blipFill>
        <p:spPr bwMode="auto">
          <a:xfrm flipH="1">
            <a:off x="5244465" y="3349987"/>
            <a:ext cx="372002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Моделі баз даних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/>
          <a:lstStyle/>
          <a:p>
            <a:r>
              <a:rPr lang="uk-UA" sz="3200" i="1" dirty="0" smtClean="0"/>
              <a:t>Найпоширенішими є такі види моделей даних: </a:t>
            </a:r>
          </a:p>
          <a:p>
            <a:pPr lvl="1"/>
            <a:r>
              <a:rPr lang="uk-UA" sz="3200" i="1" dirty="0" smtClean="0"/>
              <a:t>Ієрархічна</a:t>
            </a:r>
          </a:p>
          <a:p>
            <a:pPr lvl="1"/>
            <a:r>
              <a:rPr lang="uk-UA" sz="3200" i="1" dirty="0" smtClean="0"/>
              <a:t>Мережна</a:t>
            </a:r>
          </a:p>
          <a:p>
            <a:pPr lvl="1"/>
            <a:r>
              <a:rPr lang="uk-UA" sz="3200" i="1" dirty="0" smtClean="0"/>
              <a:t>Реляційна</a:t>
            </a:r>
          </a:p>
          <a:p>
            <a:pPr lvl="1"/>
            <a:r>
              <a:rPr lang="uk-UA" sz="3200" i="1" dirty="0" smtClean="0"/>
              <a:t>Об’єктно-реляційна</a:t>
            </a:r>
            <a:r>
              <a:rPr lang="uk-UA" sz="3000" i="1" dirty="0" smtClean="0"/>
              <a:t>.</a:t>
            </a:r>
            <a:endParaRPr lang="uk-UA" sz="3000" i="1" dirty="0"/>
          </a:p>
        </p:txBody>
      </p:sp>
    </p:spTree>
    <p:extLst>
      <p:ext uri="{BB962C8B-B14F-4D97-AF65-F5344CB8AC3E}">
        <p14:creationId xmlns:p14="http://schemas.microsoft.com/office/powerpoint/2010/main" val="145972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Ієрархічна модель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02" cy="1645693"/>
          </a:xfrm>
        </p:spPr>
        <p:txBody>
          <a:bodyPr>
            <a:noAutofit/>
          </a:bodyPr>
          <a:lstStyle/>
          <a:p>
            <a:r>
              <a:rPr lang="uk-UA" sz="2800" i="1" dirty="0" smtClean="0"/>
              <a:t>Ієрархічна модель баз даних – це набір даних у вигляді </a:t>
            </a:r>
            <a:r>
              <a:rPr lang="uk-UA" sz="2800" i="1" dirty="0"/>
              <a:t>багаторівневої структури. Ця модель нагадує ”дерево”. </a:t>
            </a:r>
            <a:endParaRPr lang="uk-UA" sz="2800" i="1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51833" y="2780928"/>
            <a:ext cx="4148138" cy="3475037"/>
            <a:chOff x="2387" y="1436"/>
            <a:chExt cx="3283" cy="254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2387" y="3741"/>
              <a:ext cx="481" cy="2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06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147" y="3741"/>
              <a:ext cx="481" cy="2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$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312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387" y="3176"/>
              <a:ext cx="481" cy="243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S93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147" y="3176"/>
              <a:ext cx="481" cy="243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X93B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773" y="2576"/>
              <a:ext cx="481" cy="243"/>
            </a:xfrm>
            <a:prstGeom prst="rect">
              <a:avLst/>
            </a:prstGeom>
            <a:solidFill>
              <a:srgbClr val="4B76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Sony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78" y="2576"/>
              <a:ext cx="748" cy="243"/>
            </a:xfrm>
            <a:prstGeom prst="rect">
              <a:avLst/>
            </a:prstGeom>
            <a:solidFill>
              <a:srgbClr val="4B76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Phillips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850" y="2576"/>
              <a:ext cx="748" cy="243"/>
            </a:xfrm>
            <a:prstGeom prst="rect">
              <a:avLst/>
            </a:prstGeom>
            <a:solidFill>
              <a:srgbClr val="4B76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Samsung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545" y="2017"/>
              <a:ext cx="831" cy="21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Монітори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751" y="2018"/>
              <a:ext cx="831" cy="21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Принтери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097" y="1436"/>
              <a:ext cx="831" cy="219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Іван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4001" y="1654"/>
              <a:ext cx="526" cy="3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530" y="1656"/>
              <a:ext cx="600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3018" y="2238"/>
              <a:ext cx="906" cy="3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927" y="2238"/>
              <a:ext cx="0" cy="3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927" y="2241"/>
              <a:ext cx="115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2619" y="2823"/>
              <a:ext cx="381" cy="3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3009" y="2826"/>
              <a:ext cx="378" cy="3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387" y="3420"/>
              <a:ext cx="0" cy="3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610" y="3420"/>
              <a:ext cx="0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3833" y="2823"/>
              <a:ext cx="199" cy="3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041" y="2829"/>
              <a:ext cx="19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035" y="2823"/>
              <a:ext cx="0" cy="3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5072" y="2826"/>
              <a:ext cx="199" cy="3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5277" y="2829"/>
              <a:ext cx="19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5274" y="2826"/>
              <a:ext cx="0" cy="3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5187" y="2244"/>
              <a:ext cx="216" cy="2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5202" y="2247"/>
              <a:ext cx="458" cy="2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223" y="2247"/>
              <a:ext cx="447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" name="Объект 2"/>
          <p:cNvSpPr txBox="1">
            <a:spLocks/>
          </p:cNvSpPr>
          <p:nvPr/>
        </p:nvSpPr>
        <p:spPr>
          <a:xfrm>
            <a:off x="4924515" y="3256719"/>
            <a:ext cx="3954051" cy="3184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i="1" dirty="0" smtClean="0"/>
              <a:t>Являє собою структуру даних, які впорядковані за підляганням від загального до конкретного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72374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Мережева модель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9"/>
            <a:ext cx="7145984" cy="2664295"/>
          </a:xfrm>
        </p:spPr>
        <p:txBody>
          <a:bodyPr>
            <a:noAutofit/>
          </a:bodyPr>
          <a:lstStyle/>
          <a:p>
            <a:r>
              <a:rPr lang="uk-UA" sz="2800" i="1" dirty="0"/>
              <a:t>Мережева модель – це набір вузлів, в яких кожен може бути зв'язаний з кожним</a:t>
            </a:r>
          </a:p>
          <a:p>
            <a:r>
              <a:rPr lang="uk-UA" sz="2800" i="1" dirty="0"/>
              <a:t>Дозволяє між елементами структури довільний, не обмежений кількістю елементів, зв'язок</a:t>
            </a:r>
            <a:r>
              <a:rPr lang="uk-UA" sz="2800" i="1" dirty="0" smtClean="0"/>
              <a:t>.</a:t>
            </a:r>
            <a:endParaRPr lang="uk-UA" sz="28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13046"/>
            <a:ext cx="3694377" cy="212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488" y="1021314"/>
            <a:ext cx="17145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9992" y="4864432"/>
            <a:ext cx="4352727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400" i="1" dirty="0" smtClean="0"/>
              <a:t>Розроблена наприкінці 60-х років ХХ ст. американським ученим Чарльзом </a:t>
            </a:r>
            <a:r>
              <a:rPr lang="uk-UA" sz="2400" i="1" dirty="0" err="1" smtClean="0"/>
              <a:t>Бахманом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2116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Реляційна модель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2160239"/>
          </a:xfrm>
        </p:spPr>
        <p:txBody>
          <a:bodyPr>
            <a:noAutofit/>
          </a:bodyPr>
          <a:lstStyle/>
          <a:p>
            <a:r>
              <a:rPr lang="uk-UA" sz="2800" i="1" dirty="0"/>
              <a:t>Реляційна модель бази даних (від лат. </a:t>
            </a:r>
            <a:r>
              <a:rPr lang="en-US" sz="2800" i="1" dirty="0" err="1"/>
              <a:t>relatio</a:t>
            </a:r>
            <a:r>
              <a:rPr lang="en-US" sz="2800" i="1" dirty="0"/>
              <a:t> – </a:t>
            </a:r>
            <a:r>
              <a:rPr lang="uk-UA" sz="2800" i="1" dirty="0"/>
              <a:t>відношення), побудована на </a:t>
            </a:r>
            <a:r>
              <a:rPr lang="uk-UA" sz="2800" i="1" dirty="0" smtClean="0"/>
              <a:t>взаємо</a:t>
            </a:r>
            <a:r>
              <a:rPr lang="en-US" sz="2800" i="1" dirty="0" smtClean="0"/>
              <a:t>-</a:t>
            </a:r>
            <a:r>
              <a:rPr lang="uk-UA" sz="2800" i="1" dirty="0" smtClean="0"/>
              <a:t>відношеннях </a:t>
            </a:r>
            <a:r>
              <a:rPr lang="uk-UA" sz="2800" i="1" dirty="0"/>
              <a:t>між складовими структури, являє собою одну таблицю або сукупність взаємопов’язаних двовимірних таблиць.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3074" y="3933056"/>
            <a:ext cx="6336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uk-UA" sz="2400" i="1" dirty="0" smtClean="0"/>
              <a:t>Була запропонована в 1970 </a:t>
            </a:r>
            <a:r>
              <a:rPr lang="uk-UA" sz="2400" i="1" dirty="0"/>
              <a:t>році американським ученим Едгаром </a:t>
            </a:r>
            <a:r>
              <a:rPr lang="uk-UA" sz="2400" i="1" dirty="0" smtClean="0"/>
              <a:t>Франком </a:t>
            </a:r>
            <a:r>
              <a:rPr lang="uk-UA" sz="2400" i="1" dirty="0" err="1" smtClean="0"/>
              <a:t>Коддом</a:t>
            </a:r>
            <a:r>
              <a:rPr lang="uk-UA" sz="2400" i="1" dirty="0" smtClean="0"/>
              <a:t>, який увів у </a:t>
            </a:r>
            <a:r>
              <a:rPr lang="uk-UA" sz="2400" i="1" dirty="0"/>
              <a:t>теорію баз даних математичний підхід, що </a:t>
            </a:r>
            <a:r>
              <a:rPr lang="uk-UA" sz="2400" i="1" dirty="0" smtClean="0"/>
              <a:t>базується на </a:t>
            </a:r>
            <a:r>
              <a:rPr lang="uk-UA" sz="2400" i="1" dirty="0"/>
              <a:t>теорії множин.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2016224" cy="277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11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Об’єктно-реляційна модель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В останні роки ряд учених почали вказувати на недосконалість реляційної моделі даних, її обмеженість під час роботи з мультимедійними даними та даними про складені об’єкти. </a:t>
            </a:r>
          </a:p>
          <a:p>
            <a:r>
              <a:rPr lang="uk-UA" sz="2800" i="1" dirty="0" smtClean="0"/>
              <a:t>Для розширення можливостей реляційної моделі даних з кінця 90-х років ХХ ст. почала використовуватися об’єктно-реляційна модель даних.</a:t>
            </a:r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12841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Поняття реляційної моделі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9"/>
            <a:ext cx="8784976" cy="3240360"/>
          </a:xfrm>
        </p:spPr>
        <p:txBody>
          <a:bodyPr>
            <a:normAutofit fontScale="92500"/>
          </a:bodyPr>
          <a:lstStyle/>
          <a:p>
            <a:r>
              <a:rPr lang="uk-UA" sz="3000" i="1" dirty="0" smtClean="0"/>
              <a:t>Реляційна модель – це двовимірна таблиця, яка містить рядки і стовпці</a:t>
            </a:r>
          </a:p>
          <a:p>
            <a:r>
              <a:rPr lang="uk-UA" sz="3000" i="1" dirty="0" smtClean="0"/>
              <a:t>Рядок таблиці називається </a:t>
            </a:r>
            <a:r>
              <a:rPr lang="uk-UA" sz="3000" b="1" i="1" dirty="0" smtClean="0">
                <a:solidFill>
                  <a:srgbClr val="660033"/>
                </a:solidFill>
              </a:rPr>
              <a:t>запис або кортеж</a:t>
            </a:r>
          </a:p>
          <a:p>
            <a:r>
              <a:rPr lang="uk-UA" sz="3000" i="1" dirty="0" smtClean="0"/>
              <a:t>Запис містить значення властивостей одного екземпляра сутності.</a:t>
            </a:r>
          </a:p>
          <a:p>
            <a:r>
              <a:rPr lang="uk-UA" sz="3000" i="1" dirty="0" smtClean="0"/>
              <a:t>Структура записів однакова. </a:t>
            </a:r>
            <a:endParaRPr lang="uk-UA" sz="3000" i="1" dirty="0"/>
          </a:p>
        </p:txBody>
      </p:sp>
      <p:pic>
        <p:nvPicPr>
          <p:cNvPr id="5123" name="Picture 3" descr="D:\My_School\My_Informatyka\My_Urok\Rozrobky_Tem\MS_Access_2003\00_Uroky_Access_2003\Access_Urok_02\Images_Urok_02\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01" y="4797152"/>
            <a:ext cx="8062198" cy="165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9066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</TotalTime>
  <Words>546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Бази даних.Системи управління базами даних.</vt:lpstr>
      <vt:lpstr>Сьогодні на уроці ви…</vt:lpstr>
      <vt:lpstr>Складові моделі даних</vt:lpstr>
      <vt:lpstr>Моделі баз даних</vt:lpstr>
      <vt:lpstr>Ієрархічна модель</vt:lpstr>
      <vt:lpstr>Мережева модель</vt:lpstr>
      <vt:lpstr>Реляційна модель</vt:lpstr>
      <vt:lpstr>Об’єктно-реляційна модель</vt:lpstr>
      <vt:lpstr>Поняття реляційної моделі</vt:lpstr>
      <vt:lpstr>Поняття реляційної моделі</vt:lpstr>
      <vt:lpstr>Вимоги до реляційних БД </vt:lpstr>
      <vt:lpstr>Ключове поле</vt:lpstr>
      <vt:lpstr>Отже,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 даних. Системи управління базами даних.</dc:title>
  <dc:creator>ооо</dc:creator>
  <cp:lastModifiedBy>kasana</cp:lastModifiedBy>
  <cp:revision>20</cp:revision>
  <dcterms:created xsi:type="dcterms:W3CDTF">2013-01-20T15:43:59Z</dcterms:created>
  <dcterms:modified xsi:type="dcterms:W3CDTF">2015-02-27T21:26:53Z</dcterms:modified>
</cp:coreProperties>
</file>