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1198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00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9234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81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002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97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38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7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60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97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43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93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637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6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063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AF1CE-81BF-46EB-9AE3-CFACEDBB6469}" type="datetimeFigureOut">
              <a:rPr lang="ru-RU" smtClean="0"/>
              <a:t>27.02.2015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1B11889-53B2-4AB1-9A59-A1CC90CB19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422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1584176"/>
          </a:xfrm>
        </p:spPr>
        <p:txBody>
          <a:bodyPr>
            <a:normAutofit/>
          </a:bodyPr>
          <a:lstStyle/>
          <a:p>
            <a:pPr algn="ctr"/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Бази 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даних. Системи </a:t>
            </a:r>
            <a:r>
              <a:rPr lang="uk-UA" sz="4400" b="1" i="1" dirty="0" smtClean="0">
                <a:solidFill>
                  <a:schemeClr val="accent4">
                    <a:lumMod val="50000"/>
                  </a:schemeClr>
                </a:solidFill>
              </a:rPr>
              <a:t>управління базами даних.</a:t>
            </a:r>
            <a:endParaRPr lang="ru-RU" sz="4400" b="1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25144"/>
            <a:ext cx="6696744" cy="1849760"/>
          </a:xfrm>
        </p:spPr>
        <p:txBody>
          <a:bodyPr anchor="ctr" anchorCtr="1">
            <a:normAutofit/>
          </a:bodyPr>
          <a:lstStyle/>
          <a:p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Бази даних. </a:t>
            </a:r>
          </a:p>
          <a:p>
            <a:r>
              <a:rPr lang="uk-UA" sz="3600" b="1" i="1" dirty="0" smtClean="0">
                <a:solidFill>
                  <a:schemeClr val="tx2">
                    <a:lumMod val="75000"/>
                  </a:schemeClr>
                </a:solidFill>
              </a:rPr>
              <a:t>Модель сутність-зв’язок. </a:t>
            </a:r>
            <a:endParaRPr lang="ru-RU" sz="36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1772817"/>
            <a:ext cx="3888432" cy="313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60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sz="4800" b="1" i="1" dirty="0" smtClean="0">
                <a:solidFill>
                  <a:schemeClr val="accent4">
                    <a:lumMod val="75000"/>
                  </a:schemeClr>
                </a:solidFill>
              </a:rPr>
              <a:t>Сьогодні на уроці ви…</a:t>
            </a:r>
            <a:endParaRPr lang="ru-RU" sz="48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/>
          <a:lstStyle/>
          <a:p>
            <a:r>
              <a:rPr lang="uk-UA" sz="3200" b="1" i="1" dirty="0" smtClean="0">
                <a:solidFill>
                  <a:srgbClr val="002060"/>
                </a:solidFill>
              </a:rPr>
              <a:t>Дізнаєтесь:</a:t>
            </a:r>
          </a:p>
          <a:p>
            <a:pPr lvl="1"/>
            <a:r>
              <a:rPr lang="uk-UA" sz="3000" i="1" dirty="0" smtClean="0"/>
              <a:t>Що таке бази даних</a:t>
            </a:r>
          </a:p>
          <a:p>
            <a:pPr lvl="1"/>
            <a:r>
              <a:rPr lang="uk-UA" sz="3000" i="1" dirty="0" smtClean="0"/>
              <a:t>Що таке сутність предметної області</a:t>
            </a:r>
          </a:p>
          <a:p>
            <a:pPr lvl="1"/>
            <a:r>
              <a:rPr lang="uk-UA" sz="3000" i="1" dirty="0" smtClean="0"/>
              <a:t>Які є типи зв'язків </a:t>
            </a:r>
          </a:p>
          <a:p>
            <a:r>
              <a:rPr lang="uk-UA" sz="2800" b="1" i="1" dirty="0" smtClean="0">
                <a:solidFill>
                  <a:srgbClr val="002060"/>
                </a:solidFill>
              </a:rPr>
              <a:t>Навчитесь:</a:t>
            </a:r>
          </a:p>
          <a:p>
            <a:pPr lvl="1"/>
            <a:r>
              <a:rPr lang="uk-UA" sz="3000" i="1" dirty="0" smtClean="0"/>
              <a:t>Будувати модель «сутність-зв’язок» для різних предметних областей</a:t>
            </a:r>
          </a:p>
        </p:txBody>
      </p:sp>
    </p:spTree>
    <p:extLst>
      <p:ext uri="{BB962C8B-B14F-4D97-AF65-F5344CB8AC3E}">
        <p14:creationId xmlns:p14="http://schemas.microsoft.com/office/powerpoint/2010/main" val="161608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Де знайти відповідь?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Autofit/>
          </a:bodyPr>
          <a:lstStyle/>
          <a:p>
            <a:r>
              <a:rPr lang="uk-UA" sz="3200" i="1" dirty="0" smtClean="0"/>
              <a:t>З якої платформи відправляється потяг на Хмельницький?</a:t>
            </a:r>
          </a:p>
          <a:p>
            <a:r>
              <a:rPr lang="uk-UA" sz="3200" i="1" dirty="0" smtClean="0"/>
              <a:t>Як приготувати вареники з вишнями?</a:t>
            </a:r>
          </a:p>
          <a:p>
            <a:r>
              <a:rPr lang="uk-UA" sz="3200" i="1" dirty="0" smtClean="0"/>
              <a:t>Яку будову має молекула води?</a:t>
            </a:r>
          </a:p>
          <a:p>
            <a:r>
              <a:rPr lang="uk-UA" sz="3200" i="1" dirty="0" smtClean="0"/>
              <a:t>Яка частота змінного електричного струму в побутовій електричній мережі</a:t>
            </a:r>
          </a:p>
          <a:p>
            <a:r>
              <a:rPr lang="uk-UA" sz="3200" i="1" dirty="0" smtClean="0"/>
              <a:t>Яке закінчення мають іменники третьої відміни в родовому відмінку однини?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401619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Бази даних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021" y="1484784"/>
            <a:ext cx="8640960" cy="1296144"/>
          </a:xfrm>
        </p:spPr>
        <p:txBody>
          <a:bodyPr>
            <a:no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</a:rPr>
              <a:t>База даних </a:t>
            </a:r>
            <a:r>
              <a:rPr lang="uk-UA" sz="2800" i="1" dirty="0" smtClean="0"/>
              <a:t>– це впорядкований за певними правилами набір взаємопов’язаних даних.</a:t>
            </a:r>
            <a:endParaRPr lang="uk-UA" sz="2800" i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796411" y="3108638"/>
            <a:ext cx="5079570" cy="2612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i="1" dirty="0" smtClean="0"/>
              <a:t>Перша в Україні комп’ютерна база даних була розроблена в ході робіт з проектування і експлуатації ЕОМ «Київ» (</a:t>
            </a:r>
            <a:r>
              <a:rPr lang="uk-UA" sz="2400" i="1" dirty="0" smtClean="0"/>
              <a:t>1959 р</a:t>
            </a:r>
            <a:r>
              <a:rPr lang="uk-UA" sz="2400" i="1" dirty="0" smtClean="0"/>
              <a:t>.). під науковим керівництвом </a:t>
            </a:r>
            <a:r>
              <a:rPr lang="uk-UA" sz="2400" i="1" dirty="0" smtClean="0"/>
              <a:t>Віктора Михайловича </a:t>
            </a:r>
            <a:r>
              <a:rPr lang="uk-UA" sz="2400" i="1" dirty="0" smtClean="0"/>
              <a:t>Глушкова.</a:t>
            </a:r>
            <a:endParaRPr lang="uk-UA" sz="2400" i="1" dirty="0"/>
          </a:p>
        </p:txBody>
      </p:sp>
      <p:pic>
        <p:nvPicPr>
          <p:cNvPr id="1026" name="Picture 2" descr="D:\My_School\My_Informatyka\My_Urok\Rozrobky_Tem\MS_Access_2003\00_Uroky_Access_2003\Access_Urok_01\Images_Urok_01\0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92" y="3041925"/>
            <a:ext cx="3222984" cy="257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2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Ключові поняття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9"/>
            <a:ext cx="8640960" cy="1465087"/>
          </a:xfrm>
        </p:spPr>
        <p:txBody>
          <a:bodyPr>
            <a:normAutofit/>
          </a:bodyPr>
          <a:lstStyle/>
          <a:p>
            <a:r>
              <a:rPr lang="uk-UA" sz="2800" b="1" i="1" dirty="0" smtClean="0">
                <a:solidFill>
                  <a:srgbClr val="002060"/>
                </a:solidFill>
              </a:rPr>
              <a:t>Предметна область </a:t>
            </a:r>
            <a:r>
              <a:rPr lang="uk-UA" sz="2800" i="1" dirty="0" smtClean="0"/>
              <a:t>– це сфера застосування конкретної бази даних. Наприклад, медицина, освіта та ін.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54488" y="2924944"/>
            <a:ext cx="4882008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800" i="1" dirty="0" smtClean="0"/>
              <a:t>Об'єкти предметної області можуть бути підприємства, люди, книжки та ін.</a:t>
            </a:r>
          </a:p>
          <a:p>
            <a:r>
              <a:rPr lang="uk-UA" sz="2800" i="1" dirty="0" smtClean="0"/>
              <a:t> Між деякими об'єктами існують зв'язки.</a:t>
            </a:r>
            <a:endParaRPr lang="ru-RU" sz="2800" i="1" dirty="0"/>
          </a:p>
        </p:txBody>
      </p:sp>
      <p:pic>
        <p:nvPicPr>
          <p:cNvPr id="2051" name="Picture 3" descr="D:\My_School\My_Informatyka\My_Urok\Rozrobky_Tem\MS_Access_2003\00_Uroky_Access_2003\Access_Urok_01\Images_Urok_01\00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29392"/>
            <a:ext cx="3902968" cy="3574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060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Сутність предметної області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4785395"/>
          </a:xfrm>
        </p:spPr>
        <p:txBody>
          <a:bodyPr>
            <a:normAutofit lnSpcReduction="10000"/>
          </a:bodyPr>
          <a:lstStyle/>
          <a:p>
            <a:r>
              <a:rPr lang="uk-UA" sz="3000" b="1" i="1" dirty="0" smtClean="0">
                <a:solidFill>
                  <a:srgbClr val="002060"/>
                </a:solidFill>
              </a:rPr>
              <a:t>Сутність предметної області </a:t>
            </a:r>
            <a:r>
              <a:rPr lang="uk-UA" sz="3000" i="1" dirty="0" smtClean="0"/>
              <a:t>– це тип реального або уявного об’єкта предметної області.</a:t>
            </a:r>
          </a:p>
          <a:p>
            <a:r>
              <a:rPr lang="uk-UA" sz="3000" i="1" dirty="0" smtClean="0"/>
              <a:t>Сутності, по суті, є сукупностями однотипних об’єктів. Наприклад, сутність </a:t>
            </a:r>
            <a:r>
              <a:rPr lang="uk-UA" sz="3000" b="1" i="1" dirty="0" smtClean="0"/>
              <a:t>Клас</a:t>
            </a:r>
            <a:r>
              <a:rPr lang="uk-UA" sz="3000" i="1" dirty="0" smtClean="0"/>
              <a:t> може складатися з об’єктів </a:t>
            </a:r>
            <a:r>
              <a:rPr lang="uk-UA" sz="3000" b="1" i="1" dirty="0" smtClean="0"/>
              <a:t>11-А, 11-Б, 11-В </a:t>
            </a:r>
            <a:r>
              <a:rPr lang="uk-UA" sz="3000" i="1" dirty="0" smtClean="0"/>
              <a:t>тощо.</a:t>
            </a:r>
          </a:p>
          <a:p>
            <a:r>
              <a:rPr lang="uk-UA" sz="3000" i="1" dirty="0" smtClean="0"/>
              <a:t>Окремі об’єкти сутності називають </a:t>
            </a:r>
            <a:r>
              <a:rPr lang="uk-UA" sz="3000" b="1" i="1" dirty="0" smtClean="0">
                <a:solidFill>
                  <a:srgbClr val="002060"/>
                </a:solidFill>
              </a:rPr>
              <a:t>екземплярами сутності</a:t>
            </a:r>
            <a:r>
              <a:rPr lang="uk-UA" sz="3000" i="1" dirty="0" smtClean="0"/>
              <a:t>.</a:t>
            </a:r>
          </a:p>
          <a:p>
            <a:r>
              <a:rPr lang="uk-UA" sz="3000" i="1" dirty="0" smtClean="0"/>
              <a:t>Сутність має як мінімум один екземпляр.</a:t>
            </a:r>
          </a:p>
        </p:txBody>
      </p:sp>
    </p:spTree>
    <p:extLst>
      <p:ext uri="{BB962C8B-B14F-4D97-AF65-F5344CB8AC3E}">
        <p14:creationId xmlns:p14="http://schemas.microsoft.com/office/powerpoint/2010/main" val="393069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Типи зв’язків</a:t>
            </a:r>
            <a:endParaRPr lang="uk-UA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00600"/>
          </a:xfrm>
        </p:spPr>
        <p:txBody>
          <a:bodyPr>
            <a:normAutofit fontScale="92500" lnSpcReduction="10000"/>
          </a:bodyPr>
          <a:lstStyle/>
          <a:p>
            <a:r>
              <a:rPr lang="uk-UA" sz="3000" b="1" i="1" dirty="0" smtClean="0"/>
              <a:t>За множинністю</a:t>
            </a:r>
            <a:r>
              <a:rPr lang="uk-UA" sz="3000" i="1" dirty="0" smtClean="0"/>
              <a:t>:</a:t>
            </a:r>
          </a:p>
          <a:p>
            <a:pPr lvl="1"/>
            <a:r>
              <a:rPr lang="uk-UA" sz="2600" i="1" dirty="0" smtClean="0"/>
              <a:t>один до одного (</a:t>
            </a:r>
            <a:r>
              <a:rPr lang="uk-UA" sz="2600" i="1" dirty="0" err="1" smtClean="0"/>
              <a:t>позн</a:t>
            </a:r>
            <a:r>
              <a:rPr lang="uk-UA" sz="2600" i="1" dirty="0" smtClean="0"/>
              <a:t>.  як 1:1).</a:t>
            </a:r>
          </a:p>
          <a:p>
            <a:pPr lvl="1"/>
            <a:r>
              <a:rPr lang="uk-UA" sz="2600" i="1" dirty="0" smtClean="0"/>
              <a:t>один до багатьох (</a:t>
            </a:r>
            <a:r>
              <a:rPr lang="uk-UA" sz="2600" i="1" dirty="0" err="1" smtClean="0"/>
              <a:t>позн</a:t>
            </a:r>
            <a:r>
              <a:rPr lang="uk-UA" sz="2600" i="1" dirty="0" smtClean="0"/>
              <a:t>.  як 1:∞ або 1:М). </a:t>
            </a:r>
          </a:p>
          <a:p>
            <a:pPr lvl="1"/>
            <a:r>
              <a:rPr lang="uk-UA" sz="2600" i="1" dirty="0" smtClean="0"/>
              <a:t>багато до одного (</a:t>
            </a:r>
            <a:r>
              <a:rPr lang="uk-UA" sz="2600" i="1" dirty="0" err="1" smtClean="0"/>
              <a:t>позн</a:t>
            </a:r>
            <a:r>
              <a:rPr lang="uk-UA" sz="2600" i="1" dirty="0" smtClean="0"/>
              <a:t>. як ∞:1 або М:1).</a:t>
            </a:r>
          </a:p>
          <a:p>
            <a:pPr lvl="1"/>
            <a:r>
              <a:rPr lang="uk-UA" sz="2600" i="1" dirty="0" smtClean="0"/>
              <a:t>багато до багатьох (</a:t>
            </a:r>
            <a:r>
              <a:rPr lang="uk-UA" sz="2600" i="1" dirty="0" err="1" smtClean="0"/>
              <a:t>позн</a:t>
            </a:r>
            <a:r>
              <a:rPr lang="uk-UA" sz="2600" i="1" dirty="0" smtClean="0"/>
              <a:t>. як ∞:∞ або М:М)</a:t>
            </a:r>
          </a:p>
          <a:p>
            <a:r>
              <a:rPr lang="uk-UA" sz="3000" b="1" i="1" dirty="0" smtClean="0"/>
              <a:t>За повнотою:</a:t>
            </a:r>
          </a:p>
          <a:p>
            <a:pPr lvl="1"/>
            <a:r>
              <a:rPr lang="uk-UA" sz="2600" i="1" dirty="0" smtClean="0">
                <a:solidFill>
                  <a:schemeClr val="tx1"/>
                </a:solidFill>
              </a:rPr>
              <a:t>кожний екземпляр однієї сутності обов’язково пов’язаний з одним чи кількома екземплярами іншої сутності.</a:t>
            </a:r>
          </a:p>
          <a:p>
            <a:pPr lvl="1"/>
            <a:r>
              <a:rPr lang="uk-UA" sz="2600" i="1" dirty="0" smtClean="0">
                <a:solidFill>
                  <a:schemeClr val="tx1"/>
                </a:solidFill>
              </a:rPr>
              <a:t>кожний екземпляр однієї сутності не обов’язково пов’язаний хоча б з одним екземпляром іншої сутності.</a:t>
            </a:r>
            <a:endParaRPr lang="uk-UA" sz="2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4332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chemeClr val="accent4">
                    <a:lumMod val="75000"/>
                  </a:schemeClr>
                </a:solidFill>
              </a:rPr>
              <a:t>М</a:t>
            </a:r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одель «сутність–зв’язок»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1127235"/>
          </a:xfrm>
        </p:spPr>
        <p:txBody>
          <a:bodyPr>
            <a:noAutofit/>
          </a:bodyPr>
          <a:lstStyle/>
          <a:p>
            <a:r>
              <a:rPr lang="uk-UA" sz="2400" i="1" dirty="0" smtClean="0"/>
              <a:t>Набір умовних позначень, що використовують для створення моделі називають </a:t>
            </a:r>
            <a:r>
              <a:rPr lang="uk-UA" sz="2400" b="1" i="1" dirty="0" smtClean="0">
                <a:solidFill>
                  <a:srgbClr val="002060"/>
                </a:solidFill>
              </a:rPr>
              <a:t>нотацією</a:t>
            </a:r>
            <a:endParaRPr lang="uk-UA" sz="2400" b="1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D:\My_School\My_Informatyka\My_Urok\Rozrobky_Tem\MS_Access_2003\00_Uroky_Access_2003\Access_Urok_01\Images_Urok_01\0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68004"/>
            <a:ext cx="8352798" cy="398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94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848872" cy="936104"/>
          </a:xfrm>
        </p:spPr>
        <p:txBody>
          <a:bodyPr/>
          <a:lstStyle/>
          <a:p>
            <a:r>
              <a:rPr lang="uk-UA" b="1" i="1" dirty="0" smtClean="0">
                <a:solidFill>
                  <a:schemeClr val="accent4">
                    <a:lumMod val="75000"/>
                  </a:schemeClr>
                </a:solidFill>
              </a:rPr>
              <a:t>Отже,</a:t>
            </a:r>
            <a:endParaRPr lang="ru-RU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/>
          <a:lstStyle/>
          <a:p>
            <a:r>
              <a:rPr lang="uk-UA" sz="2800" i="1" dirty="0" smtClean="0"/>
              <a:t>База даних – це впорядкований за певними правилами набір взаємопов’язаних даних.</a:t>
            </a:r>
          </a:p>
          <a:p>
            <a:r>
              <a:rPr lang="uk-UA" sz="2800" i="1" dirty="0" smtClean="0"/>
              <a:t>Предметна область – це сфера застосування конкретної бази даних. </a:t>
            </a:r>
          </a:p>
          <a:p>
            <a:r>
              <a:rPr lang="uk-UA" sz="2800" i="1" dirty="0" smtClean="0"/>
              <a:t>Сутність предметної області – це тип реального або уявного об’єкта предметної області.</a:t>
            </a:r>
          </a:p>
          <a:p>
            <a:r>
              <a:rPr lang="uk-UA" sz="2800" i="1" dirty="0" smtClean="0"/>
              <a:t>Окремі об’єкти сутності називають екземплярами сутності.</a:t>
            </a:r>
          </a:p>
          <a:p>
            <a:endParaRPr lang="ru-RU" i="1" dirty="0" smtClean="0"/>
          </a:p>
          <a:p>
            <a:endParaRPr lang="ru-RU" i="1" dirty="0" err="1" smtClean="0"/>
          </a:p>
        </p:txBody>
      </p:sp>
    </p:spTree>
    <p:extLst>
      <p:ext uri="{BB962C8B-B14F-4D97-AF65-F5344CB8AC3E}">
        <p14:creationId xmlns:p14="http://schemas.microsoft.com/office/powerpoint/2010/main" val="2922399511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</TotalTime>
  <Words>372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Бази даних. Системи управління базами даних.</vt:lpstr>
      <vt:lpstr>Сьогодні на уроці ви…</vt:lpstr>
      <vt:lpstr>Де знайти відповідь?</vt:lpstr>
      <vt:lpstr>Бази даних</vt:lpstr>
      <vt:lpstr>Ключові поняття</vt:lpstr>
      <vt:lpstr>Сутність предметної області</vt:lpstr>
      <vt:lpstr>Типи зв’язків</vt:lpstr>
      <vt:lpstr>Модель «сутність–зв’язок»</vt:lpstr>
      <vt:lpstr>Отже,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Бази даних. Системи управління базами даних.</dc:title>
  <dc:creator>ооо</dc:creator>
  <cp:lastModifiedBy>kasana</cp:lastModifiedBy>
  <cp:revision>16</cp:revision>
  <dcterms:created xsi:type="dcterms:W3CDTF">2013-01-20T15:43:59Z</dcterms:created>
  <dcterms:modified xsi:type="dcterms:W3CDTF">2015-02-27T20:07:02Z</dcterms:modified>
</cp:coreProperties>
</file>