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EAB7-0A50-4BD6-8A17-CB464AC49FD9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381B-CA1E-4820-A088-CDC1BCCFA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78A57-5E8B-4343-9788-4E780DB4DF2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3B6AA-DE03-4D7A-8547-4D55FE0EC6D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0FC80-27FB-463F-9DC3-852C5DE9532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65C0E-E566-498B-8338-3047D8680BF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0839F-87F4-4A98-B3C6-1297617DEC8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3FC48-1F20-4738-9F12-9CFC405D84D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7FFBF-5757-4718-9DB9-8AEB8E52886A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961C5-D44E-4AB1-AAE6-15A6B50A474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B2AF9-D6EF-44BE-8219-B1FD13547D9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8744D-C3D7-4FBF-A02C-7D872697BE1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56D85-13C0-4243-9F78-57B311EC8CD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04090-1FA3-4C7A-A8BA-F233C137BE5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E7DEC-2B08-44EE-9338-B6BDCBF811AC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79945-6536-42C9-86A7-DEB9246E2FC8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762CF-4ADD-4B91-BE00-2CEC9BE3A83A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52F15-7D68-4535-9A12-C62BF9F34747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A9A72-886C-4839-A9FD-A444B26CF12B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07F56-B7D5-403F-A27F-9E0C5A7C7A35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2EF28-1534-417E-8916-9371D2A52033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B6360-7CD3-4081-AE6D-66A6BAEF1EE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1C066-4B03-45C4-A358-9BE33ADBB1A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EE09E-40ED-4822-A84E-79B134E9719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C19E9-3132-4D7F-AAEA-EA3F80DAE62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213B7-C8B3-4459-8398-72DB480774E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A91A4-FA60-4AA4-9155-5CF056C0104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3CB83-F02A-4AC7-A28B-3D8D76AF893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7139-5A21-463B-93F3-A48934721A0C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8AC5-DD3F-4B11-B74D-C0E38E87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785794"/>
            <a:ext cx="8723312" cy="1508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dirty="0" smtClean="0">
                <a:solidFill>
                  <a:schemeClr val="accent2"/>
                </a:solidFill>
              </a:rPr>
              <a:t>БАЗЫ ДАНИХ. </a:t>
            </a:r>
            <a:r>
              <a:rPr lang="en-US" sz="6000" b="1" i="1" dirty="0" smtClean="0">
                <a:solidFill>
                  <a:schemeClr val="accent2"/>
                </a:solidFill>
              </a:rPr>
              <a:t>ACCESS 2007</a:t>
            </a:r>
            <a:endParaRPr lang="ru-RU" sz="6000" b="1" dirty="0" smtClean="0">
              <a:solidFill>
                <a:schemeClr val="accent2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500306"/>
            <a:ext cx="8086725" cy="12430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6600" b="1" dirty="0" err="1" smtClean="0">
                <a:solidFill>
                  <a:srgbClr val="0070C0"/>
                </a:solidFill>
              </a:rPr>
              <a:t>Запити</a:t>
            </a:r>
            <a:r>
              <a:rPr lang="ru-RU" sz="6600" b="1" dirty="0" smtClean="0">
                <a:solidFill>
                  <a:srgbClr val="0070C0"/>
                </a:solidFill>
              </a:rPr>
              <a:t> </a:t>
            </a:r>
            <a:endParaRPr lang="ru-RU" sz="6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37633-8098-49B3-BE64-2792D5D702C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939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Умови</a:t>
            </a:r>
            <a:r>
              <a:rPr lang="ru-RU" sz="3000" dirty="0" smtClean="0"/>
              <a:t> </a:t>
            </a:r>
            <a:r>
              <a:rPr lang="ru-RU" sz="3000" dirty="0" err="1" smtClean="0"/>
              <a:t>відбору</a:t>
            </a:r>
            <a:endParaRPr lang="ru-RU" sz="3000" dirty="0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295275" y="863600"/>
            <a:ext cx="2106613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ru-RU" sz="2400" dirty="0" err="1" smtClean="0">
                <a:solidFill>
                  <a:srgbClr val="4040C0"/>
                </a:solidFill>
              </a:rPr>
              <a:t>Співпадіння</a:t>
            </a:r>
            <a:endParaRPr lang="ru-RU" sz="2400" dirty="0">
              <a:solidFill>
                <a:srgbClr val="4040C0"/>
              </a:solidFill>
            </a:endParaRPr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295275" y="4956175"/>
            <a:ext cx="2620963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ru-RU" sz="2400" dirty="0" err="1" smtClean="0">
                <a:solidFill>
                  <a:srgbClr val="4040C0"/>
                </a:solidFill>
              </a:rPr>
              <a:t>Нерівність</a:t>
            </a:r>
            <a:endParaRPr lang="ru-RU" sz="2400" dirty="0">
              <a:solidFill>
                <a:srgbClr val="4040C0"/>
              </a:solidFill>
            </a:endParaRPr>
          </a:p>
        </p:txBody>
      </p: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295275" y="2473325"/>
            <a:ext cx="2106613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ru-RU" sz="2400">
                <a:solidFill>
                  <a:srgbClr val="4040C0"/>
                </a:solidFill>
              </a:rPr>
              <a:t>Шаблон</a:t>
            </a:r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1295400" y="4149725"/>
            <a:ext cx="7467600" cy="830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ru-RU" sz="3600" baseline="-4000" dirty="0">
                <a:latin typeface="Courier New" pitchFamily="49" charset="0"/>
              </a:rPr>
              <a:t>*</a:t>
            </a:r>
            <a:r>
              <a:rPr lang="ru-RU" sz="2400" dirty="0"/>
              <a:t> </a:t>
            </a:r>
            <a:r>
              <a:rPr lang="ru-RU" sz="2400" dirty="0" err="1" smtClean="0"/>
              <a:t>будь-яку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символів</a:t>
            </a:r>
            <a:endParaRPr lang="ru-RU" sz="2400" dirty="0" smtClean="0"/>
          </a:p>
          <a:p>
            <a:pPr marL="180975" indent="-180975"/>
            <a:r>
              <a:rPr lang="ru-RU" sz="2400" dirty="0" smtClean="0"/>
              <a:t>? один </a:t>
            </a:r>
            <a:r>
              <a:rPr lang="ru-RU" sz="2400" dirty="0" err="1" smtClean="0"/>
              <a:t>будь-який</a:t>
            </a:r>
            <a:r>
              <a:rPr lang="ru-RU" sz="2400" dirty="0" smtClean="0"/>
              <a:t> символ 		# </a:t>
            </a:r>
            <a:r>
              <a:rPr lang="ru-RU" sz="2400" dirty="0" err="1" smtClean="0"/>
              <a:t>будь-яка</a:t>
            </a:r>
            <a:r>
              <a:rPr lang="ru-RU" sz="2400" dirty="0" smtClean="0"/>
              <a:t> цифра</a:t>
            </a:r>
            <a:endParaRPr lang="ru-RU" sz="2400" dirty="0"/>
          </a:p>
        </p:txBody>
      </p:sp>
      <p:pic>
        <p:nvPicPr>
          <p:cNvPr id="7476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320800"/>
            <a:ext cx="3008313" cy="1181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476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20800"/>
            <a:ext cx="3008313" cy="1181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477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2857500"/>
            <a:ext cx="3008313" cy="1181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477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857500"/>
            <a:ext cx="3008313" cy="1181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4773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7300" y="5384800"/>
            <a:ext cx="3008313" cy="1181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4774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384800"/>
            <a:ext cx="3008313" cy="1181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3" grpId="0"/>
      <p:bldP spid="403465" grpId="0"/>
      <p:bldP spid="4034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952500"/>
            <a:ext cx="4659313" cy="1828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604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A5785A-4AB6-44A4-ADE3-37F4D72D203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042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Побудовник</a:t>
            </a:r>
            <a:r>
              <a:rPr lang="ru-RU" sz="3000" dirty="0" smtClean="0"/>
              <a:t> </a:t>
            </a:r>
            <a:r>
              <a:rPr lang="ru-RU" sz="3000" dirty="0" err="1" smtClean="0"/>
              <a:t>виразів</a:t>
            </a:r>
            <a:endParaRPr lang="ru-RU" sz="3000" dirty="0"/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285720" y="4500570"/>
            <a:ext cx="8612188" cy="2139047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en-US" sz="2200" dirty="0">
                <a:solidFill>
                  <a:srgbClr val="4040C0"/>
                </a:solidFill>
              </a:rPr>
              <a:t>Forms</a:t>
            </a:r>
            <a:r>
              <a:rPr lang="ru-RU" sz="2200" dirty="0">
                <a:solidFill>
                  <a:srgbClr val="4040C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err="1" smtClean="0"/>
              <a:t>форми</a:t>
            </a:r>
            <a:endParaRPr lang="ru-RU" sz="2200" dirty="0"/>
          </a:p>
          <a:p>
            <a:pPr marL="180975" indent="-180975"/>
            <a:r>
              <a:rPr lang="en-US" sz="2200" dirty="0">
                <a:solidFill>
                  <a:srgbClr val="4040C0"/>
                </a:solidFill>
              </a:rPr>
              <a:t>Reports</a:t>
            </a:r>
            <a:r>
              <a:rPr lang="ru-RU" sz="2200" dirty="0">
                <a:solidFill>
                  <a:srgbClr val="4040C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err="1" smtClean="0"/>
              <a:t>звіти</a:t>
            </a:r>
            <a:endParaRPr lang="ru-RU" sz="2200" dirty="0"/>
          </a:p>
          <a:p>
            <a:pPr marL="180975" indent="-180975"/>
            <a:r>
              <a:rPr lang="ru-RU" sz="2200" dirty="0">
                <a:solidFill>
                  <a:srgbClr val="4040C0"/>
                </a:solidFill>
              </a:rPr>
              <a:t>Функции:</a:t>
            </a:r>
            <a:r>
              <a:rPr lang="ru-RU" sz="2200" dirty="0"/>
              <a:t> 1) </a:t>
            </a:r>
            <a:r>
              <a:rPr lang="ru-RU" sz="2200" dirty="0" err="1" smtClean="0"/>
              <a:t>вбудовані</a:t>
            </a:r>
            <a:r>
              <a:rPr lang="ru-RU" sz="2200" dirty="0" smtClean="0"/>
              <a:t>; </a:t>
            </a:r>
            <a:r>
              <a:rPr lang="ru-RU" sz="2200" dirty="0"/>
              <a:t>2) </a:t>
            </a:r>
            <a:r>
              <a:rPr lang="ru-RU" sz="2200" dirty="0" err="1" smtClean="0"/>
              <a:t>функції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користувачателя</a:t>
            </a:r>
            <a:r>
              <a:rPr lang="ru-RU" sz="2200" dirty="0" smtClean="0"/>
              <a:t> </a:t>
            </a:r>
            <a:r>
              <a:rPr lang="ru-RU" sz="2200" dirty="0"/>
              <a:t>(</a:t>
            </a:r>
            <a:r>
              <a:rPr lang="en-US" sz="2200" dirty="0"/>
              <a:t>VB)</a:t>
            </a:r>
            <a:r>
              <a:rPr lang="ru-RU" sz="2200" dirty="0"/>
              <a:t> </a:t>
            </a:r>
          </a:p>
          <a:p>
            <a:pPr marL="180975" indent="-180975"/>
            <a:r>
              <a:rPr lang="ru-RU" sz="2200" dirty="0" err="1" smtClean="0">
                <a:solidFill>
                  <a:srgbClr val="4040C0"/>
                </a:solidFill>
              </a:rPr>
              <a:t>Константи</a:t>
            </a:r>
            <a:r>
              <a:rPr lang="ru-RU" sz="2200" dirty="0" smtClean="0">
                <a:solidFill>
                  <a:srgbClr val="4040C0"/>
                </a:solidFill>
              </a:rPr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порожній</a:t>
            </a:r>
            <a:r>
              <a:rPr lang="ru-RU" sz="2200" dirty="0" smtClean="0"/>
              <a:t> рядок, </a:t>
            </a:r>
            <a:r>
              <a:rPr lang="ru-RU" sz="2200" dirty="0" err="1" smtClean="0"/>
              <a:t>Істина</a:t>
            </a:r>
            <a:r>
              <a:rPr lang="ru-RU" sz="2200" dirty="0" smtClean="0"/>
              <a:t>, </a:t>
            </a:r>
            <a:r>
              <a:rPr lang="ru-RU" sz="2200" dirty="0" err="1" smtClean="0"/>
              <a:t>Брехня</a:t>
            </a:r>
            <a:r>
              <a:rPr lang="ru-RU" sz="2200" dirty="0" smtClean="0"/>
              <a:t> </a:t>
            </a:r>
          </a:p>
          <a:p>
            <a:pPr marL="180975" indent="-180975"/>
            <a:r>
              <a:rPr lang="ru-RU" sz="2200" dirty="0" err="1" smtClean="0">
                <a:solidFill>
                  <a:srgbClr val="4040C0"/>
                </a:solidFill>
              </a:rPr>
              <a:t>Оператори</a:t>
            </a:r>
            <a:r>
              <a:rPr lang="ru-RU" sz="2200" dirty="0" smtClean="0">
                <a:solidFill>
                  <a:srgbClr val="4040C0"/>
                </a:solidFill>
              </a:rPr>
              <a:t>:</a:t>
            </a:r>
            <a:r>
              <a:rPr lang="ru-RU" sz="2300" dirty="0" smtClean="0">
                <a:latin typeface="Courier New" pitchFamily="49" charset="0"/>
              </a:rPr>
              <a:t> </a:t>
            </a:r>
            <a:r>
              <a:rPr lang="ru-RU" sz="2300" dirty="0">
                <a:latin typeface="Courier New" pitchFamily="49" charset="0"/>
              </a:rPr>
              <a:t>+ - * </a:t>
            </a:r>
            <a:r>
              <a:rPr lang="en-US" sz="2300" dirty="0">
                <a:latin typeface="Courier New" pitchFamily="49" charset="0"/>
              </a:rPr>
              <a:t>/ </a:t>
            </a:r>
            <a:r>
              <a:rPr lang="en-US" sz="2300" dirty="0">
                <a:solidFill>
                  <a:srgbClr val="009900"/>
                </a:solidFill>
                <a:latin typeface="Courier New" pitchFamily="49" charset="0"/>
              </a:rPr>
              <a:t>&lt; &gt; &lt;= &gt;= = &lt;&gt;</a:t>
            </a:r>
            <a:r>
              <a:rPr lang="en-US" sz="2300" dirty="0">
                <a:latin typeface="Courier New" pitchFamily="49" charset="0"/>
              </a:rPr>
              <a:t> Not And Or </a:t>
            </a:r>
            <a:r>
              <a:rPr lang="en-US" sz="2300" dirty="0" err="1">
                <a:latin typeface="Courier New" pitchFamily="49" charset="0"/>
              </a:rPr>
              <a:t>Xor</a:t>
            </a:r>
            <a:endParaRPr lang="en-US" sz="2300" dirty="0">
              <a:latin typeface="Courier New" pitchFamily="49" charset="0"/>
            </a:endParaRPr>
          </a:p>
          <a:p>
            <a:pPr marL="180975" indent="-180975"/>
            <a:r>
              <a:rPr lang="ru-RU" sz="2200" dirty="0" err="1" smtClean="0">
                <a:solidFill>
                  <a:srgbClr val="4040C0"/>
                </a:solidFill>
              </a:rPr>
              <a:t>Спільні</a:t>
            </a:r>
            <a:r>
              <a:rPr lang="ru-RU" sz="2200" dirty="0" smtClean="0">
                <a:solidFill>
                  <a:srgbClr val="4040C0"/>
                </a:solidFill>
              </a:rPr>
              <a:t> </a:t>
            </a:r>
            <a:r>
              <a:rPr lang="ru-RU" sz="2200" dirty="0" err="1" smtClean="0">
                <a:solidFill>
                  <a:srgbClr val="4040C0"/>
                </a:solidFill>
              </a:rPr>
              <a:t>вирази</a:t>
            </a:r>
            <a:r>
              <a:rPr lang="ru-RU" sz="2200" dirty="0" smtClean="0">
                <a:solidFill>
                  <a:srgbClr val="4040C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smtClean="0"/>
              <a:t>час, дата, </a:t>
            </a:r>
            <a:r>
              <a:rPr lang="ru-RU" sz="2200" dirty="0" err="1" smtClean="0"/>
              <a:t>нумерація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сторінок</a:t>
            </a:r>
            <a:endParaRPr lang="ru-RU" sz="2200" dirty="0">
              <a:solidFill>
                <a:srgbClr val="4040C0"/>
              </a:solidFill>
            </a:endParaRPr>
          </a:p>
        </p:txBody>
      </p:sp>
      <p:sp>
        <p:nvSpPr>
          <p:cNvPr id="391173" name="AutoShape 5"/>
          <p:cNvSpPr>
            <a:spLocks noChangeArrowheads="1"/>
          </p:cNvSpPr>
          <p:nvPr/>
        </p:nvSpPr>
        <p:spPr bwMode="auto">
          <a:xfrm>
            <a:off x="4494213" y="1681163"/>
            <a:ext cx="1492250" cy="498475"/>
          </a:xfrm>
          <a:prstGeom prst="wedgeRoundRectCallout">
            <a:avLst>
              <a:gd name="adj1" fmla="val -53191"/>
              <a:gd name="adj2" fmla="val 128024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/>
              <a:t>ПКМ</a:t>
            </a:r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400" y="2520950"/>
            <a:ext cx="2349500" cy="34877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116388" y="4678363"/>
            <a:ext cx="2538412" cy="4270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3025" y="1125538"/>
            <a:ext cx="6378575" cy="3606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1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1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1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1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build="p"/>
      <p:bldP spid="391173" grpId="0" animBg="1"/>
      <p:bldP spid="391173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2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3765550"/>
            <a:ext cx="7670800" cy="17208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614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E594A-0218-4660-A7EB-9A1E99992663}" type="slidenum">
              <a:rPr lang="ru-RU" smtClean="0"/>
              <a:pPr/>
              <a:t>12</a:t>
            </a:fld>
            <a:endParaRPr lang="ru-RU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2910" y="1000108"/>
            <a:ext cx="7953376" cy="908050"/>
            <a:chOff x="448" y="3616"/>
            <a:chExt cx="5010" cy="572"/>
          </a:xfrm>
        </p:grpSpPr>
        <p:sp>
          <p:nvSpPr>
            <p:cNvPr id="405513" name="Text Box 9"/>
            <p:cNvSpPr txBox="1">
              <a:spLocks noChangeArrowheads="1"/>
            </p:cNvSpPr>
            <p:nvPr/>
          </p:nvSpPr>
          <p:spPr bwMode="auto">
            <a:xfrm>
              <a:off x="843" y="3665"/>
              <a:ext cx="4615" cy="523"/>
            </a:xfrm>
            <a:prstGeom prst="rect">
              <a:avLst/>
            </a:prstGeom>
            <a:solidFill>
              <a:srgbClr val="D1D1FF"/>
            </a:solidFill>
            <a:ln w="254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2400" dirty="0"/>
                <a:t> </a:t>
              </a:r>
              <a:r>
                <a:rPr lang="ru-RU" sz="2400" dirty="0" err="1" smtClean="0"/>
                <a:t>Всі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дані</a:t>
              </a:r>
              <a:r>
                <a:rPr lang="ru-RU" sz="2400" dirty="0" smtClean="0"/>
                <a:t>, </a:t>
              </a:r>
              <a:r>
                <a:rPr lang="ru-RU" sz="2400" dirty="0" err="1" smtClean="0"/>
                <a:t>які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можна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обчислити</a:t>
              </a:r>
              <a:r>
                <a:rPr lang="ru-RU" sz="2400" dirty="0" smtClean="0"/>
                <a:t>, не </a:t>
              </a:r>
              <a:r>
                <a:rPr lang="ru-RU" sz="2400" dirty="0" err="1" smtClean="0"/>
                <a:t>повинні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зберігатися</a:t>
              </a:r>
              <a:r>
                <a:rPr lang="ru-RU" sz="2400" dirty="0" smtClean="0"/>
                <a:t> в </a:t>
              </a:r>
              <a:r>
                <a:rPr lang="ru-RU" sz="2400" dirty="0" err="1" smtClean="0"/>
                <a:t>таблицях</a:t>
              </a:r>
              <a:r>
                <a:rPr lang="ru-RU" sz="2400" dirty="0" smtClean="0"/>
                <a:t>! </a:t>
              </a:r>
              <a:endParaRPr lang="ru-RU" sz="2400" dirty="0"/>
            </a:p>
          </p:txBody>
        </p:sp>
        <p:sp>
          <p:nvSpPr>
            <p:cNvPr id="405514" name="Oval 10"/>
            <p:cNvSpPr>
              <a:spLocks noChangeArrowheads="1"/>
            </p:cNvSpPr>
            <p:nvPr/>
          </p:nvSpPr>
          <p:spPr bwMode="auto">
            <a:xfrm>
              <a:off x="448" y="361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6144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Обчислювані</a:t>
            </a:r>
            <a:r>
              <a:rPr lang="ru-RU" sz="3000" dirty="0" smtClean="0"/>
              <a:t> </a:t>
            </a:r>
            <a:r>
              <a:rPr lang="ru-RU" sz="3000" dirty="0"/>
              <a:t>поля</a:t>
            </a:r>
          </a:p>
        </p:txBody>
      </p:sp>
      <p:sp>
        <p:nvSpPr>
          <p:cNvPr id="405510" name="AutoShape 6"/>
          <p:cNvSpPr>
            <a:spLocks noChangeArrowheads="1"/>
          </p:cNvSpPr>
          <p:nvPr/>
        </p:nvSpPr>
        <p:spPr bwMode="auto">
          <a:xfrm>
            <a:off x="357158" y="2143116"/>
            <a:ext cx="5686425" cy="1420812"/>
          </a:xfrm>
          <a:prstGeom prst="wedgeRoundRectCallout">
            <a:avLst>
              <a:gd name="adj1" fmla="val 41482"/>
              <a:gd name="adj2" fmla="val 82535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180975" indent="-180975">
              <a:buFontTx/>
              <a:buChar char="•"/>
              <a:defRPr/>
            </a:pPr>
            <a:r>
              <a:rPr lang="ru-RU" sz="2400" b="0" dirty="0"/>
              <a:t>ввести </a:t>
            </a:r>
            <a:r>
              <a:rPr lang="ru-RU" sz="2400" b="0" i="1" dirty="0"/>
              <a:t>Цена</a:t>
            </a:r>
            <a:r>
              <a:rPr lang="ru-RU" sz="2400" b="0" dirty="0"/>
              <a:t>*</a:t>
            </a:r>
            <a:r>
              <a:rPr lang="ru-RU" sz="2400" b="0" i="1" dirty="0"/>
              <a:t>Количество</a:t>
            </a:r>
          </a:p>
          <a:p>
            <a:pPr marL="180975" indent="-180975">
              <a:defRPr/>
            </a:pPr>
            <a:r>
              <a:rPr lang="ru-RU" sz="2400" b="0" dirty="0"/>
              <a:t>      </a:t>
            </a:r>
            <a:r>
              <a:rPr lang="ru-RU" sz="2400" b="0" dirty="0">
                <a:solidFill>
                  <a:srgbClr val="4040C0"/>
                </a:solidFill>
              </a:rPr>
              <a:t>Выражение1: </a:t>
            </a:r>
            <a:r>
              <a:rPr lang="en-US" sz="2400" b="0" dirty="0">
                <a:solidFill>
                  <a:srgbClr val="4040C0"/>
                </a:solidFill>
              </a:rPr>
              <a:t>[</a:t>
            </a:r>
            <a:r>
              <a:rPr lang="ru-RU" sz="2400" b="0" dirty="0">
                <a:solidFill>
                  <a:srgbClr val="4040C0"/>
                </a:solidFill>
              </a:rPr>
              <a:t>Цена</a:t>
            </a:r>
            <a:r>
              <a:rPr lang="en-US" sz="2400" b="0" dirty="0">
                <a:solidFill>
                  <a:srgbClr val="4040C0"/>
                </a:solidFill>
              </a:rPr>
              <a:t>]</a:t>
            </a:r>
            <a:r>
              <a:rPr lang="ru-RU" sz="2400" b="0" dirty="0">
                <a:solidFill>
                  <a:srgbClr val="4040C0"/>
                </a:solidFill>
              </a:rPr>
              <a:t>*</a:t>
            </a:r>
            <a:r>
              <a:rPr lang="en-US" sz="2400" b="0" dirty="0">
                <a:solidFill>
                  <a:srgbClr val="4040C0"/>
                </a:solidFill>
              </a:rPr>
              <a:t>[</a:t>
            </a:r>
            <a:r>
              <a:rPr lang="ru-RU" sz="2400" b="0" dirty="0">
                <a:solidFill>
                  <a:srgbClr val="4040C0"/>
                </a:solidFill>
              </a:rPr>
              <a:t>Количество</a:t>
            </a:r>
            <a:r>
              <a:rPr lang="en-US" sz="2400" b="0" dirty="0">
                <a:solidFill>
                  <a:srgbClr val="4040C0"/>
                </a:solidFill>
              </a:rPr>
              <a:t>]</a:t>
            </a:r>
            <a:endParaRPr lang="ru-RU" sz="2400" b="0" dirty="0"/>
          </a:p>
          <a:p>
            <a:pPr marL="180975" indent="-180975">
              <a:buFontTx/>
              <a:buChar char="•"/>
              <a:defRPr/>
            </a:pPr>
            <a:r>
              <a:rPr lang="ru-RU" sz="2400" b="0" dirty="0" err="1" smtClean="0"/>
              <a:t>замінити</a:t>
            </a:r>
            <a:r>
              <a:rPr lang="ru-RU" sz="2400" b="0" dirty="0" smtClean="0"/>
              <a:t> </a:t>
            </a:r>
            <a:r>
              <a:rPr lang="ru-RU" sz="2400" b="0" i="1" dirty="0"/>
              <a:t>Выражение1 </a:t>
            </a:r>
            <a:r>
              <a:rPr lang="ru-RU" sz="2400" b="0" dirty="0"/>
              <a:t>на </a:t>
            </a:r>
            <a:r>
              <a:rPr lang="ru-RU" sz="2400" b="0" i="1" dirty="0"/>
              <a:t>Сумма</a:t>
            </a:r>
          </a:p>
        </p:txBody>
      </p:sp>
      <p:sp>
        <p:nvSpPr>
          <p:cNvPr id="405511" name="AutoShape 7"/>
          <p:cNvSpPr>
            <a:spLocks noChangeArrowheads="1"/>
          </p:cNvSpPr>
          <p:nvPr/>
        </p:nvSpPr>
        <p:spPr bwMode="auto">
          <a:xfrm>
            <a:off x="6357950" y="2285992"/>
            <a:ext cx="2095500" cy="915987"/>
          </a:xfrm>
          <a:prstGeom prst="wedgeRoundRectCallout">
            <a:avLst>
              <a:gd name="adj1" fmla="val -49909"/>
              <a:gd name="adj2" fmla="val 136707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b="0" dirty="0"/>
              <a:t>ПКМ - </a:t>
            </a:r>
            <a:r>
              <a:rPr lang="ru-RU" sz="2400" b="0" dirty="0" err="1" smtClean="0"/>
              <a:t>Побудувати</a:t>
            </a:r>
            <a:endParaRPr lang="ru-RU" sz="2400" b="0" dirty="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219700" y="3975100"/>
            <a:ext cx="3111500" cy="241300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7682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700" y="2470150"/>
            <a:ext cx="6896100" cy="35544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animBg="1"/>
      <p:bldP spid="405510" grpId="1" animBg="1"/>
      <p:bldP spid="405511" grpId="0" animBg="1"/>
      <p:bldP spid="405511" grpId="1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022600"/>
            <a:ext cx="6292850" cy="24765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CFDE9E-60A7-4FF2-9B2F-BF146361F69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246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Обчислювані</a:t>
            </a:r>
            <a:r>
              <a:rPr lang="ru-RU" sz="3000" dirty="0" smtClean="0"/>
              <a:t> поля</a:t>
            </a:r>
            <a:endParaRPr lang="ru-RU" sz="3000" dirty="0"/>
          </a:p>
        </p:txBody>
      </p:sp>
      <p:sp>
        <p:nvSpPr>
          <p:cNvPr id="405518" name="AutoShape 14"/>
          <p:cNvSpPr>
            <a:spLocks noChangeArrowheads="1"/>
          </p:cNvSpPr>
          <p:nvPr/>
        </p:nvSpPr>
        <p:spPr bwMode="auto">
          <a:xfrm>
            <a:off x="571472" y="1357298"/>
            <a:ext cx="4873625" cy="1411287"/>
          </a:xfrm>
          <a:prstGeom prst="wedgeRoundRectCallout">
            <a:avLst>
              <a:gd name="adj1" fmla="val 42821"/>
              <a:gd name="adj2" fmla="val 7748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180975" indent="-180975">
              <a:buFontTx/>
              <a:buChar char="•"/>
              <a:defRPr/>
            </a:pPr>
            <a:r>
              <a:rPr lang="ru-RU" sz="2400" b="0" dirty="0"/>
              <a:t>ввести </a:t>
            </a:r>
            <a:r>
              <a:rPr lang="en-US" sz="2400" b="0" i="1" dirty="0"/>
              <a:t>Year</a:t>
            </a:r>
            <a:r>
              <a:rPr lang="en-US" sz="2400" b="0" dirty="0"/>
              <a:t>(</a:t>
            </a:r>
            <a:r>
              <a:rPr lang="ru-RU" sz="2400" b="0" i="1" dirty="0"/>
              <a:t>Дата</a:t>
            </a:r>
            <a:r>
              <a:rPr lang="ru-RU" sz="2400" b="0" dirty="0"/>
              <a:t>)</a:t>
            </a:r>
            <a:br>
              <a:rPr lang="ru-RU" sz="2400" b="0" dirty="0"/>
            </a:br>
            <a:r>
              <a:rPr lang="ru-RU" sz="2400" b="0" dirty="0"/>
              <a:t> </a:t>
            </a:r>
            <a:r>
              <a:rPr lang="ru-RU" sz="2400" b="0" dirty="0">
                <a:solidFill>
                  <a:srgbClr val="4040C0"/>
                </a:solidFill>
              </a:rPr>
              <a:t>Выражение1: </a:t>
            </a:r>
            <a:r>
              <a:rPr lang="en-US" sz="2400" b="0" dirty="0">
                <a:solidFill>
                  <a:srgbClr val="4040C0"/>
                </a:solidFill>
              </a:rPr>
              <a:t>Year([</a:t>
            </a:r>
            <a:r>
              <a:rPr lang="ru-RU" sz="2400" b="0" dirty="0">
                <a:solidFill>
                  <a:srgbClr val="4040C0"/>
                </a:solidFill>
              </a:rPr>
              <a:t>Дата</a:t>
            </a:r>
            <a:r>
              <a:rPr lang="en-US" sz="2400" b="0" dirty="0">
                <a:solidFill>
                  <a:srgbClr val="4040C0"/>
                </a:solidFill>
              </a:rPr>
              <a:t>]</a:t>
            </a:r>
            <a:r>
              <a:rPr lang="ru-RU" sz="2400" b="0" dirty="0">
                <a:solidFill>
                  <a:srgbClr val="4040C0"/>
                </a:solidFill>
              </a:rPr>
              <a:t>)</a:t>
            </a:r>
            <a:endParaRPr lang="ru-RU" sz="2400" b="0" dirty="0"/>
          </a:p>
          <a:p>
            <a:pPr marL="180975" indent="-180975">
              <a:buFontTx/>
              <a:buChar char="•"/>
              <a:defRPr/>
            </a:pPr>
            <a:r>
              <a:rPr lang="ru-RU" sz="2400" b="0" dirty="0" err="1" smtClean="0"/>
              <a:t>Замітити</a:t>
            </a:r>
            <a:r>
              <a:rPr lang="ru-RU" sz="2400" b="0" dirty="0" smtClean="0"/>
              <a:t> </a:t>
            </a:r>
            <a:r>
              <a:rPr lang="ru-RU" sz="2400" b="0" i="1" dirty="0" smtClean="0"/>
              <a:t>Выражение1 </a:t>
            </a:r>
            <a:r>
              <a:rPr lang="ru-RU" sz="2400" b="0" dirty="0"/>
              <a:t>на </a:t>
            </a:r>
            <a:r>
              <a:rPr lang="ru-RU" sz="2400" b="0" i="1" dirty="0"/>
              <a:t>Год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650" y="2081213"/>
            <a:ext cx="6178550" cy="3684587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62472" name="Rectangle 5"/>
          <p:cNvSpPr>
            <a:spLocks noChangeArrowheads="1"/>
          </p:cNvSpPr>
          <p:nvPr/>
        </p:nvSpPr>
        <p:spPr bwMode="auto">
          <a:xfrm>
            <a:off x="423863" y="876300"/>
            <a:ext cx="8439150" cy="523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>
                <a:solidFill>
                  <a:srgbClr val="4040C0"/>
                </a:solidFill>
              </a:rPr>
              <a:t>Задача</a:t>
            </a:r>
            <a:r>
              <a:rPr lang="ru-RU" sz="2800" b="0" dirty="0"/>
              <a:t>: </a:t>
            </a:r>
            <a:r>
              <a:rPr lang="ru-RU" sz="2800" b="0" dirty="0" err="1" smtClean="0"/>
              <a:t>відібрати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всі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замовлення</a:t>
            </a:r>
            <a:r>
              <a:rPr lang="ru-RU" sz="2800" b="0" dirty="0" smtClean="0"/>
              <a:t> </a:t>
            </a:r>
            <a:r>
              <a:rPr lang="ru-RU" sz="2800" b="0" dirty="0"/>
              <a:t>за 2007 </a:t>
            </a:r>
            <a:r>
              <a:rPr lang="ru-RU" sz="2800" b="0" dirty="0" err="1" smtClean="0"/>
              <a:t>рік</a:t>
            </a:r>
            <a:r>
              <a:rPr lang="ru-RU" sz="2800" b="0" dirty="0" smtClean="0"/>
              <a:t>.</a:t>
            </a:r>
            <a:endParaRPr lang="ru-RU" sz="2800" b="0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749800" y="3263900"/>
            <a:ext cx="2235200" cy="292100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749800" y="5130800"/>
            <a:ext cx="2235200" cy="292100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4598988" y="5110163"/>
            <a:ext cx="2474912" cy="4270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8" grpId="0" animBg="1"/>
      <p:bldP spid="405518" grpId="1" animBg="1"/>
      <p:bldP spid="18" grpId="0" animBg="1"/>
      <p:bldP spid="19" grpId="0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4697413"/>
            <a:ext cx="3698875" cy="1817687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2647950"/>
            <a:ext cx="4686300" cy="17843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634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447EB-9956-4939-96FD-C848DA7DC74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6349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Запити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/>
              <a:t>параметрами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28625" y="901700"/>
            <a:ext cx="8439150" cy="1501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>
                <a:solidFill>
                  <a:srgbClr val="4040C0"/>
                </a:solidFill>
              </a:rPr>
              <a:t>Задача: </a:t>
            </a:r>
            <a:r>
              <a:rPr lang="ru-RU" sz="2800" b="0" dirty="0" err="1" smtClean="0"/>
              <a:t>вводити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числові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дані</a:t>
            </a:r>
            <a:r>
              <a:rPr lang="ru-RU" sz="2800" b="0" dirty="0" smtClean="0"/>
              <a:t> </a:t>
            </a:r>
            <a:r>
              <a:rPr lang="ru-RU" sz="2800" b="0" dirty="0"/>
              <a:t>для </a:t>
            </a:r>
            <a:r>
              <a:rPr lang="ru-RU" sz="2800" b="0" dirty="0" err="1" smtClean="0"/>
              <a:t>фільтра</a:t>
            </a:r>
            <a:r>
              <a:rPr lang="ru-RU" sz="2800" b="0" dirty="0" smtClean="0"/>
              <a:t> </a:t>
            </a:r>
            <a:r>
              <a:rPr lang="ru-RU" sz="2800" b="0" dirty="0"/>
              <a:t>не в </a:t>
            </a:r>
            <a:r>
              <a:rPr lang="ru-RU" sz="2800" b="0" dirty="0" err="1" smtClean="0"/>
              <a:t>конструкторі</a:t>
            </a:r>
            <a:r>
              <a:rPr lang="ru-RU" sz="2800" b="0" dirty="0" smtClean="0"/>
              <a:t>, </a:t>
            </a:r>
            <a:r>
              <a:rPr lang="ru-RU" sz="2800" b="0" dirty="0"/>
              <a:t>а при </a:t>
            </a:r>
            <a:r>
              <a:rPr lang="ru-RU" sz="2800" b="0" dirty="0" err="1" smtClean="0"/>
              <a:t>виконанні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запиту</a:t>
            </a:r>
            <a:r>
              <a:rPr lang="ru-RU" sz="2800" b="0" dirty="0" smtClean="0"/>
              <a:t>. </a:t>
            </a:r>
            <a:endParaRPr lang="ru-RU" sz="2800" b="0" dirty="0"/>
          </a:p>
          <a:p>
            <a:pPr>
              <a:spcBef>
                <a:spcPct val="30000"/>
              </a:spcBef>
            </a:pPr>
            <a:r>
              <a:rPr lang="ru-RU" sz="2800" dirty="0" smtClean="0">
                <a:solidFill>
                  <a:srgbClr val="4040C0"/>
                </a:solidFill>
              </a:rPr>
              <a:t>Приклад: </a:t>
            </a:r>
            <a:r>
              <a:rPr lang="ru-RU" sz="2800" b="0" dirty="0" smtClean="0"/>
              <a:t>«Яка сума у Вас </a:t>
            </a:r>
            <a:r>
              <a:rPr lang="ru-RU" sz="2800" b="0" dirty="0" err="1" smtClean="0"/>
              <a:t>є</a:t>
            </a:r>
            <a:r>
              <a:rPr lang="ru-RU" sz="2800" b="0" dirty="0" smtClean="0"/>
              <a:t>?» </a:t>
            </a:r>
            <a:endParaRPr lang="ru-RU" sz="2800" b="0" dirty="0"/>
          </a:p>
        </p:txBody>
      </p:sp>
      <p:sp>
        <p:nvSpPr>
          <p:cNvPr id="407560" name="AutoShape 8"/>
          <p:cNvSpPr>
            <a:spLocks noChangeArrowheads="1"/>
          </p:cNvSpPr>
          <p:nvPr/>
        </p:nvSpPr>
        <p:spPr bwMode="auto">
          <a:xfrm>
            <a:off x="4714876" y="2857496"/>
            <a:ext cx="3857625" cy="925512"/>
          </a:xfrm>
          <a:prstGeom prst="wedgeRoundRectCallout">
            <a:avLst>
              <a:gd name="adj1" fmla="val -43857"/>
              <a:gd name="adj2" fmla="val 105447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Будь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невідомий</a:t>
            </a:r>
            <a:r>
              <a:rPr lang="ru-RU" sz="2400" dirty="0" smtClean="0"/>
              <a:t> рядок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 запит</a:t>
            </a:r>
            <a:endParaRPr lang="ru-RU" sz="2400" b="0" dirty="0"/>
          </a:p>
        </p:txBody>
      </p:sp>
      <p:sp>
        <p:nvSpPr>
          <p:cNvPr id="407561" name="AutoShape 9"/>
          <p:cNvSpPr>
            <a:spLocks noChangeArrowheads="1"/>
          </p:cNvSpPr>
          <p:nvPr/>
        </p:nvSpPr>
        <p:spPr bwMode="auto">
          <a:xfrm>
            <a:off x="4013200" y="5514975"/>
            <a:ext cx="606425" cy="339725"/>
          </a:xfrm>
          <a:prstGeom prst="rightArrow">
            <a:avLst>
              <a:gd name="adj1" fmla="val 40741"/>
              <a:gd name="adj2" fmla="val 70369"/>
            </a:avLst>
          </a:prstGeom>
          <a:solidFill>
            <a:srgbClr val="0000FF"/>
          </a:solidFill>
          <a:ln w="25400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7562" name="AutoShape 10"/>
          <p:cNvSpPr>
            <a:spLocks noChangeArrowheads="1"/>
          </p:cNvSpPr>
          <p:nvPr/>
        </p:nvSpPr>
        <p:spPr bwMode="auto">
          <a:xfrm rot="8663762">
            <a:off x="1793875" y="4745038"/>
            <a:ext cx="1277938" cy="214312"/>
          </a:xfrm>
          <a:prstGeom prst="rightArrow">
            <a:avLst>
              <a:gd name="adj1" fmla="val 31278"/>
              <a:gd name="adj2" fmla="val 131986"/>
            </a:avLst>
          </a:prstGeom>
          <a:solidFill>
            <a:srgbClr val="0000FF"/>
          </a:solidFill>
          <a:ln w="76200">
            <a:solidFill>
              <a:srgbClr val="0033CC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78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100" y="2959100"/>
            <a:ext cx="4064000" cy="3556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build="p"/>
      <p:bldP spid="407560" grpId="0" animBg="1"/>
      <p:bldP spid="407560" grpId="1" animBg="1"/>
      <p:bldP spid="407561" grpId="0" animBg="1"/>
      <p:bldP spid="407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147DF-074B-4CFF-A061-AA090F061346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45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Види</a:t>
            </a:r>
            <a:r>
              <a:rPr lang="ru-RU" sz="3000" dirty="0" smtClean="0"/>
              <a:t> </a:t>
            </a:r>
            <a:r>
              <a:rPr lang="ru-RU" sz="3000" dirty="0" err="1" smtClean="0"/>
              <a:t>запитів</a:t>
            </a:r>
            <a:endParaRPr lang="ru-RU" sz="3000" dirty="0"/>
          </a:p>
        </p:txBody>
      </p:sp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928688"/>
            <a:ext cx="8420100" cy="15605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419100" y="927100"/>
            <a:ext cx="8432800" cy="1549400"/>
            <a:chOff x="419100" y="927100"/>
            <a:chExt cx="8432800" cy="1549400"/>
          </a:xfrm>
        </p:grpSpPr>
        <p:sp>
          <p:nvSpPr>
            <p:cNvPr id="64528" name="Прямоугольник 7"/>
            <p:cNvSpPr>
              <a:spLocks noChangeArrowheads="1"/>
            </p:cNvSpPr>
            <p:nvPr/>
          </p:nvSpPr>
          <p:spPr bwMode="auto">
            <a:xfrm>
              <a:off x="419100" y="927100"/>
              <a:ext cx="8432800" cy="1549400"/>
            </a:xfrm>
            <a:prstGeom prst="rect">
              <a:avLst/>
            </a:prstGeom>
            <a:solidFill>
              <a:schemeClr val="tx1">
                <a:alpha val="50980"/>
              </a:schemeClr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64529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500" y="1219200"/>
              <a:ext cx="1447800" cy="2794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med" len="lg"/>
            </a:ln>
          </p:spPr>
        </p:pic>
      </p:grp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50" y="1549400"/>
            <a:ext cx="706438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7200" y="1549400"/>
            <a:ext cx="573088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4100" y="1549400"/>
            <a:ext cx="573088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750" y="1549400"/>
            <a:ext cx="727075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2050" y="1549400"/>
            <a:ext cx="747713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2300" y="1549400"/>
            <a:ext cx="860425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9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9550" y="1549400"/>
            <a:ext cx="563563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29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8500" y="1549400"/>
            <a:ext cx="430213" cy="66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36550" y="2565400"/>
            <a:ext cx="8655050" cy="40005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вибірка</a:t>
            </a:r>
            <a:endParaRPr lang="ru-RU" sz="2800" dirty="0" smtClean="0"/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таблиці</a:t>
            </a:r>
            <a:endParaRPr lang="ru-RU" sz="2800" dirty="0" smtClean="0"/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додавання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існуючу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таблицю</a:t>
            </a:r>
            <a:endParaRPr lang="ru-RU" sz="2800" dirty="0" smtClean="0"/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оновлення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зміна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даних</a:t>
            </a:r>
            <a:r>
              <a:rPr lang="ru-RU" sz="2800" dirty="0" smtClean="0"/>
              <a:t>)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перехресний</a:t>
            </a:r>
            <a:r>
              <a:rPr lang="ru-RU" sz="2800" dirty="0" smtClean="0"/>
              <a:t> запит (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заробив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по </a:t>
            </a:r>
            <a:r>
              <a:rPr lang="ru-RU" sz="2800" dirty="0" err="1" smtClean="0"/>
              <a:t>місяцях</a:t>
            </a:r>
            <a:r>
              <a:rPr lang="ru-RU" sz="2800" dirty="0" smtClean="0"/>
              <a:t>)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видалення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записів</a:t>
            </a:r>
            <a:endParaRPr lang="ru-RU" sz="2800" dirty="0" smtClean="0"/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ru-RU" sz="2800" dirty="0" err="1" smtClean="0"/>
              <a:t>підсумковий</a:t>
            </a:r>
            <a:r>
              <a:rPr lang="ru-RU" sz="2800" dirty="0" smtClean="0"/>
              <a:t> запит (сума, </a:t>
            </a:r>
            <a:r>
              <a:rPr lang="ru-RU" sz="2800" dirty="0" err="1" smtClean="0"/>
              <a:t>середнє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т.п. по полю)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8E318-257D-4AFC-8537-D04686BE470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553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Режим </a:t>
            </a:r>
            <a:r>
              <a:rPr lang="en-US" sz="3000"/>
              <a:t>SQL</a:t>
            </a:r>
            <a:endParaRPr lang="ru-RU" sz="3000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285750" y="844550"/>
            <a:ext cx="8535988" cy="9540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en-US" sz="2800" dirty="0">
                <a:solidFill>
                  <a:srgbClr val="4040C0"/>
                </a:solidFill>
              </a:rPr>
              <a:t>SQL = </a:t>
            </a:r>
            <a:r>
              <a:rPr lang="en-US" sz="2800" i="1" dirty="0">
                <a:solidFill>
                  <a:srgbClr val="4040C0"/>
                </a:solidFill>
              </a:rPr>
              <a:t>Structured Query Language</a:t>
            </a:r>
          </a:p>
          <a:p>
            <a:pPr marL="180975" indent="-180975"/>
            <a:r>
              <a:rPr lang="en-US" sz="2800" b="0" dirty="0" smtClean="0"/>
              <a:t>(</a:t>
            </a:r>
            <a:r>
              <a:rPr lang="uk-UA" sz="2800" b="0" dirty="0" smtClean="0"/>
              <a:t>мова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структурних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запитів</a:t>
            </a:r>
            <a:r>
              <a:rPr lang="en-US" sz="2800" b="0" dirty="0" smtClean="0"/>
              <a:t>)</a:t>
            </a:r>
            <a:endParaRPr lang="ru-RU" sz="2800" b="0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7297"/>
              </a:clrFrom>
              <a:clrTo>
                <a:srgbClr val="4172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50" y="1803400"/>
            <a:ext cx="2324100" cy="368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230188" y="4398963"/>
            <a:ext cx="2474912" cy="4270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1968500"/>
            <a:ext cx="5054600" cy="36576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543800" y="5249863"/>
            <a:ext cx="431800" cy="4270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0550" y="2673350"/>
            <a:ext cx="5718175" cy="22669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build="p"/>
      <p:bldP spid="8" grpId="0" animBg="1"/>
      <p:bldP spid="8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785794"/>
            <a:ext cx="8723312" cy="1508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dirty="0" smtClean="0">
                <a:solidFill>
                  <a:schemeClr val="accent2"/>
                </a:solidFill>
              </a:rPr>
              <a:t>БАЗИ ДАНИХ. </a:t>
            </a:r>
            <a:r>
              <a:rPr lang="en-US" sz="6000" b="1" i="1" dirty="0" smtClean="0">
                <a:solidFill>
                  <a:schemeClr val="accent2"/>
                </a:solidFill>
              </a:rPr>
              <a:t>ACCESS 2007</a:t>
            </a:r>
            <a:endParaRPr lang="ru-RU" sz="6000" b="1" dirty="0" smtClean="0">
              <a:solidFill>
                <a:schemeClr val="accent2"/>
              </a:solidFill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472" y="2714620"/>
            <a:ext cx="8086725" cy="12430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7200" b="1" dirty="0" err="1" smtClean="0">
                <a:solidFill>
                  <a:srgbClr val="0070C0"/>
                </a:solidFill>
              </a:rPr>
              <a:t>Звіти</a:t>
            </a:r>
            <a:endParaRPr lang="ru-RU" sz="72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4422775" cy="30670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675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7C87E-D4E2-487E-A7DA-118CDE1E5A1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758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Звіти</a:t>
            </a:r>
            <a:endParaRPr lang="ru-RU" sz="3000" dirty="0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388938" y="839788"/>
            <a:ext cx="8612218" cy="123189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/>
            <a:r>
              <a:rPr lang="ru-RU" sz="2800" dirty="0" err="1" smtClean="0">
                <a:solidFill>
                  <a:srgbClr val="4040C0"/>
                </a:solidFill>
              </a:rPr>
              <a:t>Звіт</a:t>
            </a:r>
            <a:r>
              <a:rPr lang="ru-RU" sz="2800" dirty="0" smtClean="0">
                <a:solidFill>
                  <a:srgbClr val="4040C0"/>
                </a:solidFill>
              </a:rPr>
              <a:t>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документ,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бази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призначений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виведення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друк</a:t>
            </a:r>
            <a:r>
              <a:rPr lang="ru-RU" sz="2800" dirty="0" smtClean="0"/>
              <a:t>.</a:t>
            </a:r>
            <a:endParaRPr lang="ru-RU" sz="2800" b="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00034" y="5214950"/>
            <a:ext cx="8374062" cy="12430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/>
            <a:r>
              <a:rPr lang="ru-RU" sz="2800" dirty="0" err="1" smtClean="0">
                <a:solidFill>
                  <a:srgbClr val="4040C0"/>
                </a:solidFill>
              </a:rPr>
              <a:t>Джерело</a:t>
            </a:r>
            <a:r>
              <a:rPr lang="ru-RU" sz="2800" dirty="0" smtClean="0">
                <a:solidFill>
                  <a:srgbClr val="4040C0"/>
                </a:solidFill>
              </a:rPr>
              <a:t> </a:t>
            </a:r>
            <a:r>
              <a:rPr lang="ru-RU" sz="2800" dirty="0" err="1" smtClean="0">
                <a:solidFill>
                  <a:srgbClr val="4040C0"/>
                </a:solidFill>
              </a:rPr>
              <a:t>даних</a:t>
            </a:r>
            <a:r>
              <a:rPr lang="ru-RU" sz="2800" dirty="0" smtClean="0">
                <a:solidFill>
                  <a:srgbClr val="4040C0"/>
                </a:solidFill>
              </a:rPr>
              <a:t> - </a:t>
            </a:r>
            <a:r>
              <a:rPr lang="ru-RU" sz="2800" dirty="0" err="1" smtClean="0"/>
              <a:t>таблиця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запит,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таблиць</a:t>
            </a:r>
            <a:r>
              <a:rPr lang="ru-RU" sz="2800" dirty="0" smtClean="0"/>
              <a:t> / </a:t>
            </a:r>
            <a:r>
              <a:rPr lang="ru-RU" sz="2800" dirty="0" err="1" smtClean="0"/>
              <a:t>запитів</a:t>
            </a:r>
            <a:r>
              <a:rPr lang="ru-RU" sz="2800" dirty="0" smtClean="0"/>
              <a:t> (</a:t>
            </a:r>
            <a:r>
              <a:rPr lang="ru-RU" sz="2800" dirty="0" err="1" smtClean="0"/>
              <a:t>майстер</a:t>
            </a:r>
            <a:r>
              <a:rPr lang="ru-RU" sz="2800" dirty="0" smtClean="0"/>
              <a:t>).</a:t>
            </a:r>
            <a:endParaRPr 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8464E-4F78-491A-84DB-A1C10F58B84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861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Створення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звітів</a:t>
            </a:r>
            <a:endParaRPr lang="ru-RU" sz="3000" dirty="0"/>
          </a:p>
        </p:txBody>
      </p:sp>
      <p:pic>
        <p:nvPicPr>
          <p:cNvPr id="9934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3" y="930275"/>
            <a:ext cx="6370637" cy="4019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96900" y="1949450"/>
            <a:ext cx="2019300" cy="1314450"/>
          </a:xfrm>
          <a:prstGeom prst="wedgeRoundRectCallout">
            <a:avLst>
              <a:gd name="adj1" fmla="val 36890"/>
              <a:gd name="adj2" fmla="val 6926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Таблиця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запит</a:t>
            </a:r>
            <a:endParaRPr lang="ru-RU" sz="2400" b="0" dirty="0"/>
          </a:p>
          <a:p>
            <a:pPr algn="ctr">
              <a:defRPr/>
            </a:pPr>
            <a:r>
              <a:rPr lang="ru-RU" sz="2400" b="0" dirty="0"/>
              <a:t>(ЛКМ)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1536700" y="927100"/>
            <a:ext cx="6324600" cy="1549400"/>
            <a:chOff x="1536700" y="927100"/>
            <a:chExt cx="6324600" cy="1549400"/>
          </a:xfrm>
        </p:grpSpPr>
        <p:sp>
          <p:nvSpPr>
            <p:cNvPr id="68624" name="Прямоугольник 11"/>
            <p:cNvSpPr>
              <a:spLocks noChangeArrowheads="1"/>
            </p:cNvSpPr>
            <p:nvPr/>
          </p:nvSpPr>
          <p:spPr bwMode="auto">
            <a:xfrm>
              <a:off x="1536700" y="927100"/>
              <a:ext cx="6324600" cy="1549400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25400" algn="ctr">
              <a:noFill/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6862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5900" y="1479550"/>
              <a:ext cx="1752600" cy="850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med" len="lg"/>
            </a:ln>
          </p:spPr>
        </p:pic>
      </p:grp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5187950"/>
            <a:ext cx="520700" cy="6477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22438" y="5246688"/>
            <a:ext cx="2608262" cy="5445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/>
            <a:r>
              <a:rPr lang="ru-RU" sz="2800" b="0" dirty="0" err="1" smtClean="0"/>
              <a:t>простий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звіт</a:t>
            </a:r>
            <a:endParaRPr lang="ru-RU" sz="2800" b="0" dirty="0">
              <a:solidFill>
                <a:srgbClr val="4040C0"/>
              </a:solidFill>
            </a:endParaRP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4700" y="5080000"/>
            <a:ext cx="914400" cy="8128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570538" y="5246688"/>
            <a:ext cx="2608262" cy="5445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/>
            <a:r>
              <a:rPr lang="ru-RU" sz="2800" b="0"/>
              <a:t>конструктор</a:t>
            </a:r>
            <a:endParaRPr lang="ru-RU" sz="2800" b="0">
              <a:solidFill>
                <a:srgbClr val="4040C0"/>
              </a:solidFill>
            </a:endParaRPr>
          </a:p>
        </p:txBody>
      </p:sp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6054725"/>
            <a:ext cx="474663" cy="434975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6016625"/>
            <a:ext cx="515938" cy="473075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722438" y="6008688"/>
            <a:ext cx="2608262" cy="5445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/>
            <a:r>
              <a:rPr lang="ru-RU" sz="2800" b="0" dirty="0" err="1" smtClean="0"/>
              <a:t>Пустий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звіт</a:t>
            </a:r>
            <a:endParaRPr lang="ru-RU" sz="2800" b="0" dirty="0">
              <a:solidFill>
                <a:srgbClr val="4040C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570538" y="5957888"/>
            <a:ext cx="2925762" cy="5445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/>
            <a:r>
              <a:rPr lang="ru-RU" sz="2800" b="0" dirty="0" err="1" smtClean="0"/>
              <a:t>майстер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звітів</a:t>
            </a:r>
            <a:endParaRPr lang="ru-RU" sz="2800" b="0" dirty="0">
              <a:solidFill>
                <a:srgbClr val="404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6" grpId="0"/>
      <p:bldP spid="1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F1AA5-2568-44CB-BD34-4D30C8AF99D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120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Зап</a:t>
            </a:r>
            <a:r>
              <a:rPr lang="uk-UA" sz="3000" dirty="0" err="1" smtClean="0"/>
              <a:t>ити</a:t>
            </a:r>
            <a:endParaRPr lang="ru-RU" sz="3000" dirty="0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3922713" y="922338"/>
            <a:ext cx="4883150" cy="12001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r"/>
            <a:r>
              <a:rPr lang="ru-RU" sz="2400" b="0" i="1"/>
              <a:t>«Ну и запросы у вас!» - сказала база данных и «повисла».</a:t>
            </a:r>
            <a:br>
              <a:rPr lang="ru-RU" sz="2400" b="0" i="1"/>
            </a:br>
            <a:r>
              <a:rPr lang="ru-RU" sz="2400" b="0" i="1"/>
              <a:t>(Фольклор)</a:t>
            </a:r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493713" y="2033588"/>
            <a:ext cx="8221662" cy="3754874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180975" indent="-180975"/>
            <a:r>
              <a:rPr lang="ru-RU" sz="2800" dirty="0" smtClean="0">
                <a:solidFill>
                  <a:srgbClr val="4040C0"/>
                </a:solidFill>
              </a:rPr>
              <a:t>Запит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звернення</a:t>
            </a:r>
            <a:r>
              <a:rPr lang="ru-RU" sz="2800" dirty="0" smtClean="0"/>
              <a:t> до СУБД для </a:t>
            </a:r>
            <a:r>
              <a:rPr lang="ru-RU" sz="2800" dirty="0" err="1" smtClean="0"/>
              <a:t>виконання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даними</a:t>
            </a:r>
            <a:r>
              <a:rPr lang="ru-RU" sz="2800" dirty="0" smtClean="0"/>
              <a:t>.</a:t>
            </a:r>
            <a:endParaRPr lang="ru-RU" sz="2800" b="0" dirty="0"/>
          </a:p>
          <a:p>
            <a:pPr marL="180975" indent="-180975" algn="just">
              <a:spcBef>
                <a:spcPct val="50000"/>
              </a:spcBef>
            </a:pPr>
            <a:r>
              <a:rPr lang="ru-RU" sz="2800" dirty="0" err="1" smtClean="0">
                <a:solidFill>
                  <a:srgbClr val="4040C0"/>
                </a:solidFill>
              </a:rPr>
              <a:t>Типи</a:t>
            </a:r>
            <a:r>
              <a:rPr lang="ru-RU" sz="2800" dirty="0" smtClean="0">
                <a:solidFill>
                  <a:srgbClr val="4040C0"/>
                </a:solidFill>
              </a:rPr>
              <a:t> </a:t>
            </a:r>
            <a:r>
              <a:rPr lang="ru-RU" sz="2800" dirty="0" err="1" smtClean="0">
                <a:solidFill>
                  <a:srgbClr val="4040C0"/>
                </a:solidFill>
              </a:rPr>
              <a:t>запитів</a:t>
            </a:r>
            <a:r>
              <a:rPr lang="ru-RU" sz="2800" dirty="0" smtClean="0">
                <a:solidFill>
                  <a:srgbClr val="4040C0"/>
                </a:solidFill>
              </a:rPr>
              <a:t>:</a:t>
            </a:r>
            <a:endParaRPr lang="ru-RU" sz="2800" dirty="0">
              <a:solidFill>
                <a:srgbClr val="4040C0"/>
              </a:solidFill>
            </a:endParaRPr>
          </a:p>
          <a:p>
            <a:pPr marL="542925" lvl="1" indent="-182563" algn="just">
              <a:buFontTx/>
              <a:buChar char="•"/>
            </a:pPr>
            <a:r>
              <a:rPr lang="ru-RU" sz="2800" dirty="0" err="1" smtClean="0"/>
              <a:t>вибірка</a:t>
            </a:r>
            <a:r>
              <a:rPr lang="ru-RU" sz="2800" dirty="0" smtClean="0"/>
              <a:t> (</a:t>
            </a:r>
            <a:r>
              <a:rPr lang="ru-RU" sz="2800" dirty="0" err="1" smtClean="0"/>
              <a:t>відбір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)</a:t>
            </a:r>
          </a:p>
          <a:p>
            <a:pPr marL="542925" lvl="1" indent="-182563" algn="just">
              <a:buFontTx/>
              <a:buChar char="•"/>
            </a:pP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таблиці</a:t>
            </a:r>
            <a:endParaRPr lang="ru-RU" sz="2800" dirty="0" smtClean="0"/>
          </a:p>
          <a:p>
            <a:pPr marL="542925" lvl="1" indent="-182563" algn="just">
              <a:buFontTx/>
              <a:buChar char="•"/>
            </a:pPr>
            <a:r>
              <a:rPr lang="ru-RU" sz="2800" dirty="0" err="1" smtClean="0"/>
              <a:t>оновлення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зміна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даних</a:t>
            </a:r>
            <a:r>
              <a:rPr lang="ru-RU" sz="2800" dirty="0" smtClean="0"/>
              <a:t>)</a:t>
            </a:r>
          </a:p>
          <a:p>
            <a:pPr marL="542925" lvl="1" indent="-182563" algn="just">
              <a:buFontTx/>
              <a:buChar char="•"/>
            </a:pPr>
            <a:r>
              <a:rPr lang="ru-RU" sz="2800" dirty="0" err="1" smtClean="0"/>
              <a:t>додавання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записів</a:t>
            </a:r>
            <a:endParaRPr lang="ru-RU" sz="2800" dirty="0" smtClean="0"/>
          </a:p>
          <a:p>
            <a:pPr marL="542925" lvl="1" indent="-182563" algn="just">
              <a:buFontTx/>
              <a:buChar char="•"/>
            </a:pPr>
            <a:r>
              <a:rPr lang="ru-RU" sz="2800" dirty="0" err="1" smtClean="0"/>
              <a:t>видалення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записів</a:t>
            </a:r>
            <a:endParaRPr 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0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2D1B28-FF4C-4660-9443-256815E56D1B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963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Режими</a:t>
            </a:r>
            <a:r>
              <a:rPr lang="ru-RU" sz="3000" dirty="0" smtClean="0"/>
              <a:t> перегляду </a:t>
            </a:r>
            <a:r>
              <a:rPr lang="ru-RU" sz="3000" dirty="0" err="1" smtClean="0"/>
              <a:t>звіту</a:t>
            </a:r>
            <a:endParaRPr lang="ru-RU" sz="3000" dirty="0"/>
          </a:p>
        </p:txBody>
      </p:sp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7297"/>
              </a:clrFrom>
              <a:clrTo>
                <a:srgbClr val="4172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952500"/>
            <a:ext cx="2921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30613" y="977900"/>
            <a:ext cx="528478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600" dirty="0" err="1" smtClean="0"/>
              <a:t>Представлення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звіту</a:t>
            </a:r>
            <a:r>
              <a:rPr lang="ru-RU" sz="2600" b="0" dirty="0" smtClean="0"/>
              <a:t> 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>    (без </a:t>
            </a:r>
            <a:r>
              <a:rPr lang="ru-RU" sz="2600" b="0" dirty="0" err="1" smtClean="0"/>
              <a:t>розбиття</a:t>
            </a:r>
            <a:r>
              <a:rPr lang="ru-RU" sz="2600" b="0" dirty="0" smtClean="0"/>
              <a:t> </a:t>
            </a:r>
            <a:r>
              <a:rPr lang="ru-RU" sz="2600" b="0" dirty="0"/>
              <a:t>на </a:t>
            </a:r>
            <a:r>
              <a:rPr lang="ru-RU" sz="2600" b="0" dirty="0" err="1" smtClean="0"/>
              <a:t>сторінки</a:t>
            </a:r>
            <a:r>
              <a:rPr lang="ru-RU" sz="2600" b="0" dirty="0" smtClean="0"/>
              <a:t>)</a:t>
            </a:r>
            <a:endParaRPr lang="ru-RU" sz="2600" b="0" dirty="0"/>
          </a:p>
          <a:p>
            <a:r>
              <a:rPr lang="ru-RU" sz="2600" dirty="0" err="1" smtClean="0"/>
              <a:t>Попередній</a:t>
            </a:r>
            <a:r>
              <a:rPr lang="ru-RU" sz="2600" dirty="0" smtClean="0"/>
              <a:t> перегляд, по </a:t>
            </a:r>
            <a:r>
              <a:rPr lang="ru-RU" sz="2600" dirty="0" err="1" smtClean="0"/>
              <a:t>сторінках</a:t>
            </a:r>
            <a:endParaRPr lang="ru-RU" sz="2600" b="0" dirty="0" smtClean="0"/>
          </a:p>
          <a:p>
            <a:r>
              <a:rPr lang="ru-RU" sz="2600" dirty="0" smtClean="0"/>
              <a:t>Режим макета </a:t>
            </a:r>
            <a:r>
              <a:rPr lang="ru-RU" sz="2600" b="0" dirty="0" smtClean="0"/>
              <a:t>(</a:t>
            </a:r>
            <a:r>
              <a:rPr lang="ru-RU" sz="2600" b="0" dirty="0" err="1" smtClean="0"/>
              <a:t>можна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змінювати</a:t>
            </a:r>
            <a:r>
              <a:rPr lang="ru-RU" sz="2600" b="0" dirty="0" smtClean="0"/>
              <a:t> </a:t>
            </a:r>
            <a:br>
              <a:rPr lang="ru-RU" sz="2600" b="0" dirty="0" smtClean="0"/>
            </a:br>
            <a:r>
              <a:rPr lang="ru-RU" sz="2600" b="0" dirty="0" smtClean="0"/>
              <a:t>    </a:t>
            </a:r>
            <a:r>
              <a:rPr lang="ru-RU" sz="2600" b="0" dirty="0" err="1" smtClean="0"/>
              <a:t>оформлення</a:t>
            </a:r>
            <a:r>
              <a:rPr lang="ru-RU" sz="2600" b="0" dirty="0" smtClean="0"/>
              <a:t>)</a:t>
            </a:r>
          </a:p>
          <a:p>
            <a:r>
              <a:rPr lang="ru-RU" sz="2600" dirty="0" smtClean="0"/>
              <a:t>Конструктор </a:t>
            </a:r>
            <a:r>
              <a:rPr lang="ru-RU" sz="2600" b="0" dirty="0"/>
              <a:t>(</a:t>
            </a:r>
            <a:r>
              <a:rPr lang="ru-RU" sz="2600" b="0" dirty="0" err="1" smtClean="0"/>
              <a:t>додавання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нових</a:t>
            </a:r>
            <a:r>
              <a:rPr lang="ru-RU" sz="2600" b="0" dirty="0" smtClean="0"/>
              <a:t> 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>    </a:t>
            </a:r>
            <a:r>
              <a:rPr lang="ru-RU" sz="2600" b="0" dirty="0" err="1" smtClean="0"/>
              <a:t>елементів</a:t>
            </a:r>
            <a:r>
              <a:rPr lang="ru-RU" sz="2600" b="0" dirty="0"/>
              <a:t>)</a:t>
            </a:r>
            <a:endParaRPr lang="ru-RU" sz="2600" dirty="0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4451350"/>
            <a:ext cx="6692900" cy="193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918200" y="5910263"/>
            <a:ext cx="1739900" cy="5540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68412-0F7A-4D2D-8325-1F5482303E0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065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Попередній</a:t>
            </a:r>
            <a:r>
              <a:rPr lang="ru-RU" sz="3000" dirty="0" smtClean="0"/>
              <a:t> перегляд</a:t>
            </a:r>
            <a:endParaRPr lang="ru-RU" sz="3000" dirty="0"/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755900"/>
            <a:ext cx="520700" cy="6604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3759200"/>
            <a:ext cx="546100" cy="6604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3765550"/>
            <a:ext cx="876300" cy="8509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066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17297"/>
              </a:clrFrom>
              <a:clrTo>
                <a:srgbClr val="4172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50" y="908050"/>
            <a:ext cx="8399463" cy="15430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97301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2806700"/>
            <a:ext cx="1300163" cy="4953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565775" y="2851150"/>
            <a:ext cx="23051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0" dirty="0" err="1" smtClean="0">
                <a:solidFill>
                  <a:srgbClr val="000000"/>
                </a:solidFill>
              </a:rPr>
              <a:t>готові</a:t>
            </a:r>
            <a:r>
              <a:rPr lang="ru-RU" sz="2600" b="0" dirty="0" smtClean="0">
                <a:solidFill>
                  <a:srgbClr val="000000"/>
                </a:solidFill>
              </a:rPr>
              <a:t> </a:t>
            </a:r>
            <a:r>
              <a:rPr lang="ru-RU" sz="2600" b="0" dirty="0" err="1" smtClean="0">
                <a:solidFill>
                  <a:srgbClr val="000000"/>
                </a:solidFill>
              </a:rPr>
              <a:t>варіанти</a:t>
            </a:r>
            <a:endParaRPr lang="ru-RU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285875" y="3829050"/>
            <a:ext cx="2224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0" dirty="0" err="1" smtClean="0">
                <a:solidFill>
                  <a:srgbClr val="000000"/>
                </a:solidFill>
              </a:rPr>
              <a:t>розмір</a:t>
            </a:r>
            <a:r>
              <a:rPr lang="ru-RU" sz="2600" b="0" dirty="0" smtClean="0">
                <a:solidFill>
                  <a:srgbClr val="000000"/>
                </a:solidFill>
              </a:rPr>
              <a:t> </a:t>
            </a:r>
            <a:r>
              <a:rPr lang="ru-RU" sz="2600" b="0" dirty="0" err="1" smtClean="0">
                <a:solidFill>
                  <a:srgbClr val="000000"/>
                </a:solidFill>
              </a:rPr>
              <a:t>паперу</a:t>
            </a:r>
            <a:endParaRPr lang="ru-RU" dirty="0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565775" y="3943350"/>
            <a:ext cx="3121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0" dirty="0" err="1" smtClean="0">
                <a:solidFill>
                  <a:srgbClr val="000000"/>
                </a:solidFill>
              </a:rPr>
              <a:t>ручне</a:t>
            </a:r>
            <a:r>
              <a:rPr lang="ru-RU" sz="2600" b="0" dirty="0" smtClean="0">
                <a:solidFill>
                  <a:srgbClr val="000000"/>
                </a:solidFill>
              </a:rPr>
              <a:t> </a:t>
            </a:r>
            <a:r>
              <a:rPr lang="ru-RU" sz="2600" b="0" dirty="0" err="1" smtClean="0">
                <a:solidFill>
                  <a:srgbClr val="000000"/>
                </a:solidFill>
              </a:rPr>
              <a:t>налагодження</a:t>
            </a:r>
            <a:endParaRPr lang="ru-RU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285875" y="2876550"/>
            <a:ext cx="12610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0" dirty="0" smtClean="0">
                <a:solidFill>
                  <a:srgbClr val="000000"/>
                </a:solidFill>
              </a:rPr>
              <a:t>на </a:t>
            </a:r>
            <a:r>
              <a:rPr lang="ru-RU" sz="2600" b="0" dirty="0" err="1" smtClean="0">
                <a:solidFill>
                  <a:srgbClr val="000000"/>
                </a:solidFill>
              </a:rPr>
              <a:t>друк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889000"/>
            <a:ext cx="7353300" cy="35988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716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C72DB-32AF-4086-9F6F-51D92D2B1F96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168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/>
              <a:t>Конструктор </a:t>
            </a:r>
            <a:r>
              <a:rPr lang="ru-RU" sz="3000" dirty="0" err="1" smtClean="0"/>
              <a:t>звітів</a:t>
            </a:r>
            <a:endParaRPr lang="ru-RU" sz="3000" dirty="0"/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 rot="-5400000">
            <a:off x="5149056" y="340598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0033CC"/>
          </a:solidFill>
          <a:ln w="12700" algn="ctr">
            <a:noFill/>
            <a:miter lim="800000"/>
            <a:headEnd/>
            <a:tailEnd type="none" w="med" len="lg"/>
          </a:ln>
        </p:spPr>
        <p:txBody>
          <a:bodyPr vert="eaVert" wrap="none" anchor="ctr"/>
          <a:lstStyle/>
          <a:p>
            <a:pPr algn="ctr"/>
            <a:endParaRPr lang="ru-RU" b="0"/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 rot="-5400000">
            <a:off x="5606256" y="2920207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0033CC"/>
          </a:solidFill>
          <a:ln w="12700" algn="ctr">
            <a:noFill/>
            <a:miter lim="800000"/>
            <a:headEnd/>
            <a:tailEnd type="none" w="med" len="lg"/>
          </a:ln>
        </p:spPr>
        <p:txBody>
          <a:bodyPr vert="eaVert" wrap="none" anchor="ctr"/>
          <a:lstStyle/>
          <a:p>
            <a:pPr algn="ctr"/>
            <a:endParaRPr lang="ru-RU" b="0"/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 rot="-5400000">
            <a:off x="6063456" y="249158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0033CC"/>
          </a:solidFill>
          <a:ln w="12700">
            <a:noFill/>
            <a:miter lim="800000"/>
            <a:headEnd/>
            <a:tailEnd type="none" w="med" len="lg"/>
          </a:ln>
        </p:spPr>
        <p:txBody>
          <a:bodyPr vert="eaVert" wrap="none" anchor="ctr"/>
          <a:lstStyle/>
          <a:p>
            <a:pPr algn="ctr"/>
            <a:endParaRPr lang="ru-RU" b="0"/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 rot="10800000">
            <a:off x="7612063" y="1778000"/>
            <a:ext cx="246062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0033CC"/>
          </a:solidFill>
          <a:ln w="12700" algn="ctr">
            <a:noFill/>
            <a:miter lim="800000"/>
            <a:headEnd/>
            <a:tailEnd type="none" w="med" len="lg"/>
          </a:ln>
        </p:spPr>
        <p:txBody>
          <a:bodyPr rot="10800000" wrap="none" anchor="ctr"/>
          <a:lstStyle/>
          <a:p>
            <a:pPr algn="ctr"/>
            <a:endParaRPr lang="ru-RU" b="0"/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 rot="-5400000">
            <a:off x="4666456" y="388858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0033CC"/>
          </a:solidFill>
          <a:ln w="12700" algn="ctr">
            <a:noFill/>
            <a:miter lim="800000"/>
            <a:headEnd/>
            <a:tailEnd type="none" w="med" len="lg"/>
          </a:ln>
        </p:spPr>
        <p:txBody>
          <a:bodyPr vert="eaVert" wrap="none" anchor="ctr"/>
          <a:lstStyle/>
          <a:p>
            <a:pPr algn="ctr"/>
            <a:endParaRPr lang="ru-RU" b="0"/>
          </a:p>
        </p:txBody>
      </p:sp>
      <p:sp>
        <p:nvSpPr>
          <p:cNvPr id="429066" name="AutoShape 10"/>
          <p:cNvSpPr>
            <a:spLocks noChangeArrowheads="1"/>
          </p:cNvSpPr>
          <p:nvPr/>
        </p:nvSpPr>
        <p:spPr bwMode="auto">
          <a:xfrm rot="-5400000">
            <a:off x="6511131" y="2037557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0033CC"/>
          </a:solidFill>
          <a:ln w="12700">
            <a:noFill/>
            <a:miter lim="800000"/>
            <a:headEnd/>
            <a:tailEnd type="none" w="med" len="lg"/>
          </a:ln>
        </p:spPr>
        <p:txBody>
          <a:bodyPr vert="eaVert" wrap="none" anchor="ctr"/>
          <a:lstStyle/>
          <a:p>
            <a:pPr algn="ctr"/>
            <a:endParaRPr lang="ru-RU" b="0"/>
          </a:p>
        </p:txBody>
      </p:sp>
      <p:sp>
        <p:nvSpPr>
          <p:cNvPr id="429067" name="Rectangle 11"/>
          <p:cNvSpPr>
            <a:spLocks noChangeArrowheads="1"/>
          </p:cNvSpPr>
          <p:nvPr/>
        </p:nvSpPr>
        <p:spPr bwMode="auto">
          <a:xfrm>
            <a:off x="903288" y="4522788"/>
            <a:ext cx="7731125" cy="21574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/>
          <a:lstStyle/>
          <a:p>
            <a:pPr marL="180975" indent="-180975">
              <a:tabLst>
                <a:tab pos="3228975" algn="l"/>
              </a:tabLst>
            </a:pPr>
            <a:r>
              <a:rPr lang="ru-RU" sz="2400" dirty="0">
                <a:solidFill>
                  <a:srgbClr val="4040C0"/>
                </a:solidFill>
              </a:rPr>
              <a:t>Заголовок </a:t>
            </a:r>
            <a:r>
              <a:rPr lang="ru-RU" sz="2400" dirty="0" err="1" smtClean="0">
                <a:solidFill>
                  <a:srgbClr val="4040C0"/>
                </a:solidFill>
              </a:rPr>
              <a:t>звіту</a:t>
            </a:r>
            <a:r>
              <a:rPr lang="ru-RU" sz="2400" dirty="0" smtClean="0">
                <a:solidFill>
                  <a:srgbClr val="4040C0"/>
                </a:solidFill>
              </a:rPr>
              <a:t> </a:t>
            </a:r>
            <a:r>
              <a:rPr lang="ru-RU" sz="2400" dirty="0">
                <a:solidFill>
                  <a:srgbClr val="4040C0"/>
                </a:solidFill>
              </a:rPr>
              <a:t>	</a:t>
            </a:r>
            <a:r>
              <a:rPr lang="ru-RU" sz="2400" b="0" dirty="0"/>
              <a:t>– один раз </a:t>
            </a:r>
            <a:r>
              <a:rPr lang="ru-RU" sz="2400" b="0" dirty="0" smtClean="0"/>
              <a:t>на початку </a:t>
            </a:r>
            <a:r>
              <a:rPr lang="ru-RU" sz="2400" b="0" dirty="0" err="1" smtClean="0"/>
              <a:t>звіту</a:t>
            </a:r>
            <a:r>
              <a:rPr lang="ru-RU" sz="2400" b="0" dirty="0" smtClean="0"/>
              <a:t>.</a:t>
            </a:r>
            <a:endParaRPr lang="ru-RU" sz="2400" b="0" dirty="0"/>
          </a:p>
          <a:p>
            <a:pPr marL="180975" indent="-180975">
              <a:tabLst>
                <a:tab pos="3228975" algn="l"/>
              </a:tabLst>
            </a:pPr>
            <a:r>
              <a:rPr lang="ru-RU" sz="2400" dirty="0" err="1" smtClean="0">
                <a:solidFill>
                  <a:srgbClr val="4040C0"/>
                </a:solidFill>
              </a:rPr>
              <a:t>Верхній</a:t>
            </a:r>
            <a:r>
              <a:rPr lang="ru-RU" sz="2400" dirty="0" smtClean="0">
                <a:solidFill>
                  <a:srgbClr val="4040C0"/>
                </a:solidFill>
              </a:rPr>
              <a:t> </a:t>
            </a:r>
            <a:r>
              <a:rPr lang="ru-RU" sz="2400" dirty="0">
                <a:solidFill>
                  <a:srgbClr val="4040C0"/>
                </a:solidFill>
              </a:rPr>
              <a:t>колонтитул 	</a:t>
            </a:r>
            <a:r>
              <a:rPr lang="ru-RU" sz="2400" b="0" dirty="0"/>
              <a:t>– </a:t>
            </a:r>
            <a:r>
              <a:rPr lang="ru-RU" sz="2400" b="0" dirty="0" smtClean="0"/>
              <a:t>на початку </a:t>
            </a:r>
            <a:r>
              <a:rPr lang="ru-RU" sz="2400" b="0" dirty="0" err="1" smtClean="0"/>
              <a:t>кожної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сторінки</a:t>
            </a:r>
            <a:r>
              <a:rPr lang="ru-RU" sz="2400" b="0" dirty="0" smtClean="0"/>
              <a:t>.</a:t>
            </a:r>
            <a:endParaRPr lang="ru-RU" sz="2400" b="0" dirty="0"/>
          </a:p>
          <a:p>
            <a:pPr marL="180975" indent="-180975">
              <a:tabLst>
                <a:tab pos="3228975" algn="l"/>
              </a:tabLst>
            </a:pPr>
            <a:r>
              <a:rPr lang="ru-RU" sz="2400" dirty="0">
                <a:solidFill>
                  <a:srgbClr val="4040C0"/>
                </a:solidFill>
              </a:rPr>
              <a:t>Область </a:t>
            </a:r>
            <a:r>
              <a:rPr lang="ru-RU" sz="2400" dirty="0" err="1" smtClean="0">
                <a:solidFill>
                  <a:srgbClr val="4040C0"/>
                </a:solidFill>
              </a:rPr>
              <a:t>даних</a:t>
            </a:r>
            <a:r>
              <a:rPr lang="ru-RU" sz="2400" dirty="0" smtClean="0">
                <a:solidFill>
                  <a:srgbClr val="4040C0"/>
                </a:solidFill>
              </a:rPr>
              <a:t> </a:t>
            </a:r>
            <a:r>
              <a:rPr lang="ru-RU" sz="2400" dirty="0">
                <a:solidFill>
                  <a:srgbClr val="4040C0"/>
                </a:solidFill>
              </a:rPr>
              <a:t>	</a:t>
            </a:r>
            <a:r>
              <a:rPr lang="ru-RU" sz="2400" b="0" dirty="0"/>
              <a:t>– </a:t>
            </a:r>
            <a:r>
              <a:rPr lang="ru-RU" sz="2400" b="0" dirty="0" err="1" smtClean="0"/>
              <a:t>інформація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/>
              <a:t>БД.</a:t>
            </a:r>
          </a:p>
          <a:p>
            <a:pPr marL="180975" indent="-180975">
              <a:tabLst>
                <a:tab pos="3228975" algn="l"/>
              </a:tabLst>
            </a:pPr>
            <a:r>
              <a:rPr lang="ru-RU" sz="2400" dirty="0" err="1" smtClean="0">
                <a:solidFill>
                  <a:srgbClr val="4040C0"/>
                </a:solidFill>
              </a:rPr>
              <a:t>Нижній</a:t>
            </a:r>
            <a:r>
              <a:rPr lang="ru-RU" sz="2400" dirty="0" smtClean="0">
                <a:solidFill>
                  <a:srgbClr val="4040C0"/>
                </a:solidFill>
              </a:rPr>
              <a:t> </a:t>
            </a:r>
            <a:r>
              <a:rPr lang="ru-RU" sz="2400" dirty="0">
                <a:solidFill>
                  <a:srgbClr val="4040C0"/>
                </a:solidFill>
              </a:rPr>
              <a:t>колонтитул 	</a:t>
            </a:r>
            <a:r>
              <a:rPr lang="ru-RU" sz="2400" b="0" dirty="0"/>
              <a:t>– </a:t>
            </a:r>
            <a:r>
              <a:rPr lang="ru-RU" sz="2400" b="0" dirty="0" smtClean="0"/>
              <a:t>у </a:t>
            </a:r>
            <a:r>
              <a:rPr lang="ru-RU" sz="2400" b="0" dirty="0" err="1" smtClean="0"/>
              <a:t>кінці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кожної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сторінки</a:t>
            </a:r>
            <a:r>
              <a:rPr lang="ru-RU" sz="2400" b="0" dirty="0" smtClean="0"/>
              <a:t>.</a:t>
            </a:r>
            <a:endParaRPr lang="ru-RU" sz="2400" b="0" dirty="0"/>
          </a:p>
          <a:p>
            <a:pPr marL="180975" indent="-180975">
              <a:tabLst>
                <a:tab pos="3228975" algn="l"/>
              </a:tabLst>
            </a:pPr>
            <a:r>
              <a:rPr lang="ru-RU" sz="2400" dirty="0" err="1" smtClean="0">
                <a:solidFill>
                  <a:srgbClr val="4040C0"/>
                </a:solidFill>
              </a:rPr>
              <a:t>Примітка</a:t>
            </a:r>
            <a:r>
              <a:rPr lang="ru-RU" sz="2400" dirty="0" smtClean="0">
                <a:solidFill>
                  <a:srgbClr val="4040C0"/>
                </a:solidFill>
              </a:rPr>
              <a:t> </a:t>
            </a:r>
            <a:r>
              <a:rPr lang="ru-RU" sz="2400" dirty="0" err="1" smtClean="0">
                <a:solidFill>
                  <a:srgbClr val="4040C0"/>
                </a:solidFill>
              </a:rPr>
              <a:t>звіту</a:t>
            </a:r>
            <a:r>
              <a:rPr lang="ru-RU" sz="2400" dirty="0" smtClean="0">
                <a:solidFill>
                  <a:srgbClr val="4040C0"/>
                </a:solidFill>
              </a:rPr>
              <a:t> </a:t>
            </a:r>
            <a:r>
              <a:rPr lang="ru-RU" sz="2400" dirty="0">
                <a:solidFill>
                  <a:srgbClr val="4040C0"/>
                </a:solidFill>
              </a:rPr>
              <a:t>	</a:t>
            </a:r>
            <a:r>
              <a:rPr lang="ru-RU" sz="2400" b="0" dirty="0"/>
              <a:t>– один раз в </a:t>
            </a:r>
            <a:r>
              <a:rPr lang="ru-RU" sz="2400" b="0" dirty="0" err="1" smtClean="0"/>
              <a:t>кінці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звіту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368550" y="3913188"/>
            <a:ext cx="6165850" cy="531812"/>
          </a:xfrm>
          <a:prstGeom prst="wedgeRoundRectCallout">
            <a:avLst>
              <a:gd name="adj1" fmla="val 6198"/>
              <a:gd name="adj2" fmla="val -151550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="Страница " &amp; [</a:t>
            </a:r>
            <a:r>
              <a:rPr lang="ru-RU" sz="2400" b="0" dirty="0" err="1"/>
              <a:t>Page</a:t>
            </a:r>
            <a:r>
              <a:rPr lang="ru-RU" sz="2400" b="0" dirty="0"/>
              <a:t>] &amp; " из " &amp; [</a:t>
            </a:r>
            <a:r>
              <a:rPr lang="ru-RU" sz="2400" b="0" dirty="0" err="1"/>
              <a:t>Pages</a:t>
            </a:r>
            <a:r>
              <a:rPr lang="ru-RU" sz="2400" b="0" dirty="0"/>
              <a:t>]</a:t>
            </a:r>
          </a:p>
        </p:txBody>
      </p:sp>
      <p:sp>
        <p:nvSpPr>
          <p:cNvPr id="429069" name="AutoShape 13"/>
          <p:cNvSpPr>
            <a:spLocks noChangeArrowheads="1"/>
          </p:cNvSpPr>
          <p:nvPr/>
        </p:nvSpPr>
        <p:spPr bwMode="auto">
          <a:xfrm>
            <a:off x="4076700" y="927100"/>
            <a:ext cx="1397000" cy="901700"/>
          </a:xfrm>
          <a:prstGeom prst="wedgeRoundRectCallout">
            <a:avLst>
              <a:gd name="adj1" fmla="val 102216"/>
              <a:gd name="adj2" fmla="val 33620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=</a:t>
            </a:r>
            <a:r>
              <a:rPr lang="en-US" sz="2400" b="0" dirty="0"/>
              <a:t>Date()</a:t>
            </a:r>
          </a:p>
          <a:p>
            <a:pPr algn="ctr">
              <a:defRPr/>
            </a:pPr>
            <a:r>
              <a:rPr lang="ru-RU" sz="2400" b="0" dirty="0"/>
              <a:t>=</a:t>
            </a:r>
            <a:r>
              <a:rPr lang="en-US" sz="2400" b="0" dirty="0"/>
              <a:t>Time()</a:t>
            </a:r>
            <a:endParaRPr lang="ru-RU" sz="2400" b="0" dirty="0"/>
          </a:p>
          <a:p>
            <a:pPr algn="ctr">
              <a:defRPr/>
            </a:pP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nimBg="1"/>
      <p:bldP spid="429062" grpId="0" animBg="1"/>
      <p:bldP spid="429063" grpId="0" animBg="1"/>
      <p:bldP spid="429064" grpId="0" animBg="1"/>
      <p:bldP spid="429065" grpId="0" animBg="1"/>
      <p:bldP spid="429066" grpId="0" animBg="1"/>
      <p:bldP spid="429067" grpId="0" build="p"/>
      <p:bldP spid="429068" grpId="0" animBg="1"/>
      <p:bldP spid="4290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FA9213-2A0F-47B7-9264-BE87E1C5E33F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270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Редагування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звітів</a:t>
            </a:r>
            <a:endParaRPr lang="ru-RU" sz="3000" dirty="0"/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1449388" y="2092325"/>
            <a:ext cx="3694986" cy="89255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ru-RU" sz="2600" b="0" dirty="0"/>
              <a:t>– </a:t>
            </a:r>
            <a:r>
              <a:rPr lang="ru-RU" sz="2600" b="0" dirty="0" err="1" smtClean="0"/>
              <a:t>властивості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вибраного</a:t>
            </a:r>
            <a:r>
              <a:rPr lang="ru-RU" sz="2600" b="0" dirty="0" smtClean="0"/>
              <a:t> </a:t>
            </a:r>
            <a:r>
              <a:rPr lang="en-US" sz="2600" b="0" dirty="0"/>
              <a:t/>
            </a:r>
            <a:br>
              <a:rPr lang="en-US" sz="2600" b="0" dirty="0"/>
            </a:br>
            <a:r>
              <a:rPr lang="en-US" sz="2600" b="0" dirty="0"/>
              <a:t>   </a:t>
            </a:r>
            <a:r>
              <a:rPr lang="uk-UA" sz="2600" b="0" dirty="0" smtClean="0"/>
              <a:t>е</a:t>
            </a:r>
            <a:r>
              <a:rPr lang="ru-RU" sz="2600" b="0" dirty="0" err="1" smtClean="0"/>
              <a:t>лемента</a:t>
            </a:r>
            <a:endParaRPr lang="ru-RU" sz="2600" b="0" dirty="0"/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344488" y="866775"/>
            <a:ext cx="4492384" cy="49244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rgbClr val="4040C0"/>
                </a:solidFill>
              </a:rPr>
              <a:t>Так, як </a:t>
            </a:r>
            <a:r>
              <a:rPr lang="ru-RU" sz="2600" dirty="0" err="1" smtClean="0">
                <a:solidFill>
                  <a:srgbClr val="4040C0"/>
                </a:solidFill>
              </a:rPr>
              <a:t>і</a:t>
            </a:r>
            <a:r>
              <a:rPr lang="ru-RU" sz="2600" dirty="0" smtClean="0">
                <a:solidFill>
                  <a:srgbClr val="4040C0"/>
                </a:solidFill>
              </a:rPr>
              <a:t> в </a:t>
            </a:r>
            <a:r>
              <a:rPr lang="ru-RU" sz="2600" dirty="0" err="1" smtClean="0">
                <a:solidFill>
                  <a:srgbClr val="4040C0"/>
                </a:solidFill>
              </a:rPr>
              <a:t>конструкторі</a:t>
            </a:r>
            <a:r>
              <a:rPr lang="ru-RU" sz="2600" dirty="0" smtClean="0">
                <a:solidFill>
                  <a:srgbClr val="4040C0"/>
                </a:solidFill>
              </a:rPr>
              <a:t> </a:t>
            </a:r>
            <a:r>
              <a:rPr lang="ru-RU" sz="2600" dirty="0">
                <a:solidFill>
                  <a:srgbClr val="4040C0"/>
                </a:solidFill>
              </a:rPr>
              <a:t>форм:</a:t>
            </a:r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569913" y="1438275"/>
            <a:ext cx="3998146" cy="49244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ru-RU" sz="2600" dirty="0"/>
              <a:t>ЛКМ</a:t>
            </a:r>
            <a:r>
              <a:rPr lang="ru-RU" sz="2600" b="0" dirty="0"/>
              <a:t>  – </a:t>
            </a:r>
            <a:r>
              <a:rPr lang="ru-RU" sz="2600" b="0" dirty="0" err="1" smtClean="0"/>
              <a:t>виділити</a:t>
            </a:r>
            <a:r>
              <a:rPr lang="ru-RU" sz="2600" b="0" dirty="0" smtClean="0"/>
              <a:t>  </a:t>
            </a:r>
            <a:r>
              <a:rPr lang="ru-RU" sz="2600" b="0" dirty="0" err="1" smtClean="0"/>
              <a:t>елемент</a:t>
            </a:r>
            <a:endParaRPr lang="ru-RU" sz="2600" b="0" dirty="0"/>
          </a:p>
        </p:txBody>
      </p:sp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2012950"/>
            <a:ext cx="711200" cy="8255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850" y="1365250"/>
            <a:ext cx="3543300" cy="19367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69913" y="3368675"/>
            <a:ext cx="3339247" cy="492443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ru-RU" sz="2600" dirty="0" err="1" smtClean="0"/>
              <a:t>Додавання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елементів</a:t>
            </a:r>
            <a:r>
              <a:rPr lang="ru-RU" sz="2600" dirty="0"/>
              <a:t>:</a:t>
            </a:r>
          </a:p>
        </p:txBody>
      </p:sp>
      <p:pic>
        <p:nvPicPr>
          <p:cNvPr id="993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" y="4051300"/>
            <a:ext cx="7485063" cy="18923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2" grpId="0"/>
      <p:bldP spid="431114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81AB4-4C03-4D1A-AFDA-64D47980A9A5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7373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Звіти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групуванням</a:t>
            </a:r>
            <a:endParaRPr lang="ru-RU" sz="3000" dirty="0"/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413" y="933450"/>
            <a:ext cx="615315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7" name="AutoShape 5"/>
          <p:cNvSpPr>
            <a:spLocks noChangeArrowheads="1"/>
          </p:cNvSpPr>
          <p:nvPr/>
        </p:nvSpPr>
        <p:spPr bwMode="auto">
          <a:xfrm>
            <a:off x="293688" y="3154363"/>
            <a:ext cx="2701925" cy="931862"/>
          </a:xfrm>
          <a:prstGeom prst="wedgeRoundRectCallout">
            <a:avLst>
              <a:gd name="adj1" fmla="val 20795"/>
              <a:gd name="adj2" fmla="val -13788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Групуванням</a:t>
            </a:r>
            <a:r>
              <a:rPr lang="ru-RU" sz="2400" b="0" dirty="0" smtClean="0"/>
              <a:t> по посадам</a:t>
            </a:r>
            <a:endParaRPr lang="ru-RU" sz="2400" b="0" dirty="0"/>
          </a:p>
        </p:txBody>
      </p:sp>
      <p:sp>
        <p:nvSpPr>
          <p:cNvPr id="433158" name="AutoShape 6"/>
          <p:cNvSpPr>
            <a:spLocks noChangeArrowheads="1"/>
          </p:cNvSpPr>
          <p:nvPr/>
        </p:nvSpPr>
        <p:spPr bwMode="auto">
          <a:xfrm>
            <a:off x="7048500" y="2290763"/>
            <a:ext cx="1843088" cy="871537"/>
          </a:xfrm>
          <a:prstGeom prst="wedgeRoundRectCallout">
            <a:avLst>
              <a:gd name="adj1" fmla="val -50918"/>
              <a:gd name="adj2" fmla="val 133396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Загальна</a:t>
            </a:r>
            <a:r>
              <a:rPr lang="ru-RU" sz="2400" b="0" dirty="0" smtClean="0"/>
              <a:t> зарплата</a:t>
            </a: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 animBg="1"/>
      <p:bldP spid="4331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4273550"/>
            <a:ext cx="8393113" cy="11366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22916-E02B-4B71-AA30-9E70B5FC1D57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7475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Звіти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групуванням</a:t>
            </a:r>
            <a:r>
              <a:rPr lang="ru-RU" sz="3000" dirty="0" smtClean="0"/>
              <a:t> (</a:t>
            </a:r>
            <a:r>
              <a:rPr lang="ru-RU" sz="3000" dirty="0" err="1" smtClean="0"/>
              <a:t>крок</a:t>
            </a:r>
            <a:r>
              <a:rPr lang="ru-RU" sz="3000" dirty="0" smtClean="0"/>
              <a:t> </a:t>
            </a:r>
            <a:r>
              <a:rPr lang="en-US" sz="3000" dirty="0"/>
              <a:t>I)</a:t>
            </a:r>
            <a:endParaRPr lang="ru-RU" sz="3000" dirty="0"/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382588" y="854075"/>
            <a:ext cx="5751190" cy="892552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ru-RU" sz="2600" dirty="0" err="1" smtClean="0">
                <a:solidFill>
                  <a:srgbClr val="4040C0"/>
                </a:solidFill>
              </a:rPr>
              <a:t>Створення</a:t>
            </a:r>
            <a:r>
              <a:rPr lang="ru-RU" sz="2600" dirty="0" smtClean="0">
                <a:solidFill>
                  <a:srgbClr val="4040C0"/>
                </a:solidFill>
              </a:rPr>
              <a:t> </a:t>
            </a:r>
            <a:r>
              <a:rPr lang="ru-RU" sz="2600" dirty="0" err="1" smtClean="0">
                <a:solidFill>
                  <a:srgbClr val="4040C0"/>
                </a:solidFill>
              </a:rPr>
              <a:t>запиту</a:t>
            </a:r>
            <a:r>
              <a:rPr lang="ru-RU" sz="2600" dirty="0" smtClean="0">
                <a:solidFill>
                  <a:srgbClr val="4040C0"/>
                </a:solidFill>
              </a:rPr>
              <a:t>, </a:t>
            </a:r>
            <a:r>
              <a:rPr lang="ru-RU" sz="2600" dirty="0" err="1" smtClean="0">
                <a:solidFill>
                  <a:srgbClr val="4040C0"/>
                </a:solidFill>
              </a:rPr>
              <a:t>що</a:t>
            </a:r>
            <a:r>
              <a:rPr lang="ru-RU" sz="2600" dirty="0" smtClean="0">
                <a:solidFill>
                  <a:srgbClr val="4040C0"/>
                </a:solidFill>
              </a:rPr>
              <a:t> </a:t>
            </a:r>
            <a:r>
              <a:rPr lang="ru-RU" sz="2600" dirty="0" err="1" smtClean="0">
                <a:solidFill>
                  <a:srgbClr val="4040C0"/>
                </a:solidFill>
              </a:rPr>
              <a:t>включає</a:t>
            </a:r>
            <a:r>
              <a:rPr lang="ru-RU" sz="2600" dirty="0" smtClean="0">
                <a:solidFill>
                  <a:srgbClr val="4040C0"/>
                </a:solidFill>
              </a:rPr>
              <a:t> </a:t>
            </a:r>
            <a:r>
              <a:rPr lang="ru-RU" sz="2600" dirty="0" err="1" smtClean="0">
                <a:solidFill>
                  <a:srgbClr val="4040C0"/>
                </a:solidFill>
              </a:rPr>
              <a:t>всі</a:t>
            </a:r>
            <a:r>
              <a:rPr lang="ru-RU" sz="2600" dirty="0" smtClean="0">
                <a:solidFill>
                  <a:srgbClr val="4040C0"/>
                </a:solidFill>
              </a:rPr>
              <a:t> </a:t>
            </a:r>
            <a:r>
              <a:rPr lang="ru-RU" sz="2600" dirty="0" err="1" smtClean="0">
                <a:solidFill>
                  <a:srgbClr val="4040C0"/>
                </a:solidFill>
              </a:rPr>
              <a:t>дані</a:t>
            </a:r>
            <a:r>
              <a:rPr lang="ru-RU" sz="2600" dirty="0" smtClean="0">
                <a:solidFill>
                  <a:srgbClr val="4040C0"/>
                </a:solidFill>
              </a:rPr>
              <a:t>:</a:t>
            </a:r>
          </a:p>
          <a:p>
            <a:r>
              <a:rPr lang="ru-RU" sz="2600" dirty="0" smtClean="0">
                <a:solidFill>
                  <a:srgbClr val="4040C0"/>
                </a:solidFill>
              </a:rPr>
              <a:t>(</a:t>
            </a:r>
            <a:r>
              <a:rPr lang="ru-RU" sz="2600" dirty="0" smtClean="0"/>
              <a:t>не </a:t>
            </a:r>
            <a:r>
              <a:rPr lang="ru-RU" sz="2600" dirty="0" err="1" smtClean="0"/>
              <a:t>обов'язково</a:t>
            </a:r>
            <a:r>
              <a:rPr lang="ru-RU" sz="2600" dirty="0" smtClean="0"/>
              <a:t>, </a:t>
            </a:r>
            <a:r>
              <a:rPr lang="ru-RU" sz="2600" dirty="0" err="1" smtClean="0"/>
              <a:t>але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простіше</a:t>
            </a:r>
            <a:r>
              <a:rPr lang="ru-RU" sz="2600" dirty="0" smtClean="0">
                <a:solidFill>
                  <a:srgbClr val="4040C0"/>
                </a:solidFill>
              </a:rPr>
              <a:t>)</a:t>
            </a:r>
            <a:endParaRPr lang="ru-RU" sz="2400" b="0" dirty="0"/>
          </a:p>
        </p:txBody>
      </p:sp>
      <p:sp>
        <p:nvSpPr>
          <p:cNvPr id="435207" name="AutoShape 7"/>
          <p:cNvSpPr>
            <a:spLocks noChangeArrowheads="1"/>
          </p:cNvSpPr>
          <p:nvPr/>
        </p:nvSpPr>
        <p:spPr bwMode="auto">
          <a:xfrm>
            <a:off x="2698750" y="5595938"/>
            <a:ext cx="3181350" cy="944562"/>
          </a:xfrm>
          <a:prstGeom prst="wedgeRoundRectCallout">
            <a:avLst>
              <a:gd name="adj1" fmla="val -24763"/>
              <a:gd name="adj2" fmla="val -151847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0" dirty="0"/>
              <a:t>&amp; - </a:t>
            </a:r>
            <a:r>
              <a:rPr lang="uk-UA" sz="2400" b="0" dirty="0" smtClean="0"/>
              <a:t>поєднання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символьних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рядків</a:t>
            </a:r>
            <a:endParaRPr lang="ru-RU" sz="2400" b="0" dirty="0"/>
          </a:p>
        </p:txBody>
      </p:sp>
      <p:sp>
        <p:nvSpPr>
          <p:cNvPr id="435208" name="AutoShape 8"/>
          <p:cNvSpPr>
            <a:spLocks noChangeArrowheads="1"/>
          </p:cNvSpPr>
          <p:nvPr/>
        </p:nvSpPr>
        <p:spPr bwMode="auto">
          <a:xfrm>
            <a:off x="6908800" y="2984500"/>
            <a:ext cx="1612900" cy="965200"/>
          </a:xfrm>
          <a:prstGeom prst="wedgeRoundRectCallout">
            <a:avLst>
              <a:gd name="adj1" fmla="val -49991"/>
              <a:gd name="adj2" fmla="val 10688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поля </a:t>
            </a:r>
            <a:r>
              <a:rPr lang="ru-RU" sz="2400" b="0" dirty="0" err="1" smtClean="0"/>
              <a:t>таблиць</a:t>
            </a:r>
            <a:endParaRPr lang="ru-RU" sz="2400" b="0" dirty="0"/>
          </a:p>
        </p:txBody>
      </p:sp>
      <p:pic>
        <p:nvPicPr>
          <p:cNvPr id="7476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17297"/>
              </a:clrFrom>
              <a:clrTo>
                <a:srgbClr val="4172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1879600"/>
            <a:ext cx="4468813" cy="20256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animBg="1"/>
      <p:bldP spid="4352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93D46-47AE-4150-83ED-04F778F6FB90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7577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Звіти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групуванням</a:t>
            </a:r>
            <a:r>
              <a:rPr lang="ru-RU" sz="3000" dirty="0" smtClean="0"/>
              <a:t> </a:t>
            </a:r>
            <a:r>
              <a:rPr lang="ru-RU" sz="3000" dirty="0"/>
              <a:t>(</a:t>
            </a:r>
            <a:r>
              <a:rPr lang="ru-RU" sz="3000" dirty="0" err="1" smtClean="0"/>
              <a:t>майстер</a:t>
            </a:r>
            <a:r>
              <a:rPr lang="ru-RU" sz="3000" dirty="0"/>
              <a:t>)</a:t>
            </a:r>
          </a:p>
        </p:txBody>
      </p:sp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2325688" cy="4191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892175"/>
            <a:ext cx="7439025" cy="49879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1024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1146175"/>
            <a:ext cx="7458075" cy="50006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725" y="1384300"/>
            <a:ext cx="7419975" cy="49752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5899150" y="4183063"/>
            <a:ext cx="1663700" cy="935037"/>
          </a:xfrm>
          <a:prstGeom prst="wedgeRoundRectCallout">
            <a:avLst>
              <a:gd name="adj1" fmla="val -100297"/>
              <a:gd name="adj2" fmla="val 59846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итоговые данные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603750" y="1973263"/>
            <a:ext cx="1962150" cy="566737"/>
          </a:xfrm>
          <a:prstGeom prst="wedgeRoundRectCallout">
            <a:avLst>
              <a:gd name="adj1" fmla="val -45281"/>
              <a:gd name="adj2" fmla="val 118109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сортировка</a:t>
            </a:r>
          </a:p>
        </p:txBody>
      </p:sp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0800" y="2679700"/>
            <a:ext cx="7508875" cy="35433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060950" y="1008063"/>
            <a:ext cx="2254250" cy="566737"/>
          </a:xfrm>
          <a:prstGeom prst="wedgeRoundRectCallout">
            <a:avLst>
              <a:gd name="adj1" fmla="val -45281"/>
              <a:gd name="adj2" fmla="val 118109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групування</a:t>
            </a:r>
            <a:endParaRPr lang="ru-RU" sz="2400" b="0" dirty="0"/>
          </a:p>
        </p:txBody>
      </p:sp>
      <p:pic>
        <p:nvPicPr>
          <p:cNvPr id="10241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7125" y="1651000"/>
            <a:ext cx="7324725" cy="49117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10241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6525" y="1841500"/>
            <a:ext cx="7231063" cy="48482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715963" y="2125663"/>
            <a:ext cx="1266825" cy="287337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6" grpId="0" animBg="1"/>
      <p:bldP spid="437256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952500"/>
            <a:ext cx="5969000" cy="4953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7680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57BA1-2EFF-4D69-9595-8BF3634D0109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7680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Звіти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групуванням</a:t>
            </a:r>
            <a:r>
              <a:rPr lang="ru-RU" sz="3000" dirty="0" smtClean="0"/>
              <a:t> </a:t>
            </a:r>
            <a:r>
              <a:rPr lang="ru-RU" sz="3000" dirty="0"/>
              <a:t>(конструктор)</a:t>
            </a:r>
          </a:p>
        </p:txBody>
      </p:sp>
      <p:sp>
        <p:nvSpPr>
          <p:cNvPr id="439301" name="AutoShape 5"/>
          <p:cNvSpPr>
            <a:spLocks noChangeArrowheads="1"/>
          </p:cNvSpPr>
          <p:nvPr/>
        </p:nvSpPr>
        <p:spPr bwMode="auto">
          <a:xfrm>
            <a:off x="152400" y="1281113"/>
            <a:ext cx="1816100" cy="954087"/>
          </a:xfrm>
          <a:prstGeom prst="wedgeRoundRectCallout">
            <a:avLst>
              <a:gd name="adj1" fmla="val 56330"/>
              <a:gd name="adj2" fmla="val 114938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заголовок </a:t>
            </a:r>
            <a:r>
              <a:rPr lang="ru-RU" sz="2400" b="0" dirty="0" err="1" smtClean="0"/>
              <a:t>групи</a:t>
            </a:r>
            <a:endParaRPr lang="ru-RU" sz="2400" b="0" dirty="0"/>
          </a:p>
        </p:txBody>
      </p:sp>
      <p:sp>
        <p:nvSpPr>
          <p:cNvPr id="439302" name="AutoShape 6"/>
          <p:cNvSpPr>
            <a:spLocks noChangeArrowheads="1"/>
          </p:cNvSpPr>
          <p:nvPr/>
        </p:nvSpPr>
        <p:spPr bwMode="auto">
          <a:xfrm>
            <a:off x="6629400" y="2497138"/>
            <a:ext cx="2019300" cy="944562"/>
          </a:xfrm>
          <a:prstGeom prst="wedgeRoundRectCallout">
            <a:avLst>
              <a:gd name="adj1" fmla="val -54511"/>
              <a:gd name="adj2" fmla="val 120190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примітка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групи</a:t>
            </a: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C9B4-60AC-4B9C-8BEE-24CCFA59CE3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7782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Налаштування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групування</a:t>
            </a:r>
            <a:r>
              <a:rPr lang="ru-RU" sz="3000" dirty="0" smtClean="0"/>
              <a:t> </a:t>
            </a:r>
            <a:r>
              <a:rPr lang="ru-RU" sz="3000" dirty="0"/>
              <a:t>(конструктор)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05100"/>
            <a:ext cx="1244600" cy="8509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" y="2884488"/>
            <a:ext cx="2222500" cy="444500"/>
          </a:xfrm>
          <a:prstGeom prst="rect">
            <a:avLst/>
          </a:prstGeom>
          <a:ln>
            <a:headEnd type="none" w="med" len="med"/>
            <a:tailEnd type="none" w="med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13075" y="2879725"/>
            <a:ext cx="657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err="1" smtClean="0">
                <a:solidFill>
                  <a:srgbClr val="000000"/>
                </a:solidFill>
              </a:rPr>
              <a:t>або</a:t>
            </a:r>
            <a:endParaRPr lang="ru-RU" sz="1400" b="0" dirty="0"/>
          </a:p>
        </p:txBody>
      </p:sp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38" y="3789363"/>
            <a:ext cx="8248650" cy="2794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061074" y="2740025"/>
            <a:ext cx="2225701" cy="944563"/>
          </a:xfrm>
          <a:prstGeom prst="wedgeRoundRectCallout">
            <a:avLst>
              <a:gd name="adj1" fmla="val -54511"/>
              <a:gd name="adj2" fmla="val 120190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докладне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налаштування</a:t>
            </a:r>
            <a:endParaRPr lang="ru-RU" sz="2400" b="0" dirty="0"/>
          </a:p>
        </p:txBody>
      </p:sp>
      <p:pic>
        <p:nvPicPr>
          <p:cNvPr id="7783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813" y="906463"/>
            <a:ext cx="8358187" cy="1627187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407988" y="903288"/>
            <a:ext cx="8361362" cy="1630362"/>
            <a:chOff x="407624" y="903383"/>
            <a:chExt cx="8361803" cy="1630497"/>
          </a:xfrm>
        </p:grpSpPr>
        <p:sp>
          <p:nvSpPr>
            <p:cNvPr id="77836" name="Прямоугольник 14"/>
            <p:cNvSpPr>
              <a:spLocks noChangeArrowheads="1"/>
            </p:cNvSpPr>
            <p:nvPr/>
          </p:nvSpPr>
          <p:spPr bwMode="auto">
            <a:xfrm>
              <a:off x="407624" y="903383"/>
              <a:ext cx="8361803" cy="163049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7783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45821" y="925417"/>
              <a:ext cx="1269599" cy="3487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med" len="lg"/>
            </a:ln>
          </p:spPr>
        </p:pic>
        <p:pic>
          <p:nvPicPr>
            <p:cNvPr id="77838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28926" y="1295246"/>
              <a:ext cx="1618485" cy="3670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med" len="lg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F27C4-3BB2-4858-BA04-1600EE3B691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222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smtClean="0"/>
              <a:t>Запит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фільтрація</a:t>
            </a:r>
            <a:endParaRPr lang="ru-RU" sz="3000" dirty="0"/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428596" y="1000108"/>
            <a:ext cx="8439150" cy="3754874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>
                <a:solidFill>
                  <a:srgbClr val="4040C0"/>
                </a:solidFill>
              </a:rPr>
              <a:t>В </a:t>
            </a:r>
            <a:r>
              <a:rPr lang="ru-RU" sz="2800" dirty="0" err="1" smtClean="0">
                <a:solidFill>
                  <a:srgbClr val="4040C0"/>
                </a:solidFill>
              </a:rPr>
              <a:t>запиті</a:t>
            </a:r>
            <a:r>
              <a:rPr lang="ru-RU" sz="2800" dirty="0" smtClean="0">
                <a:solidFill>
                  <a:srgbClr val="4040C0"/>
                </a:solidFill>
              </a:rPr>
              <a:t> </a:t>
            </a:r>
            <a:r>
              <a:rPr lang="ru-RU" sz="2800" dirty="0" err="1" smtClean="0">
                <a:solidFill>
                  <a:srgbClr val="4040C0"/>
                </a:solidFill>
              </a:rPr>
              <a:t>можна</a:t>
            </a:r>
            <a:r>
              <a:rPr lang="ru-RU" sz="2800" dirty="0" smtClean="0">
                <a:solidFill>
                  <a:srgbClr val="4040C0"/>
                </a:solidFill>
              </a:rPr>
              <a:t>:</a:t>
            </a:r>
            <a:endParaRPr lang="ru-RU" sz="2800" dirty="0">
              <a:solidFill>
                <a:srgbClr val="4040C0"/>
              </a:solidFill>
            </a:endParaRPr>
          </a:p>
          <a:p>
            <a:pPr marL="539750" lvl="1" indent="-274638">
              <a:spcBef>
                <a:spcPct val="30000"/>
              </a:spcBef>
              <a:buFontTx/>
              <a:buChar char="•"/>
            </a:pPr>
            <a:r>
              <a:rPr lang="ru-RU" sz="2800" dirty="0" err="1" smtClean="0"/>
              <a:t>відібрати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таблиць</a:t>
            </a:r>
            <a:endParaRPr lang="ru-RU" sz="2800" dirty="0" smtClean="0"/>
          </a:p>
          <a:p>
            <a:pPr marL="539750" lvl="1" indent="-274638">
              <a:spcBef>
                <a:spcPct val="30000"/>
              </a:spcBef>
              <a:buFontTx/>
              <a:buChar char="•"/>
            </a:pPr>
            <a:r>
              <a:rPr lang="ru-RU" sz="2800" dirty="0" err="1" smtClean="0"/>
              <a:t>використовувати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відбору</a:t>
            </a:r>
            <a:endParaRPr lang="ru-RU" sz="2800" dirty="0" smtClean="0"/>
          </a:p>
          <a:p>
            <a:pPr marL="539750" lvl="1" indent="-274638">
              <a:spcBef>
                <a:spcPct val="30000"/>
              </a:spcBef>
              <a:buFontTx/>
              <a:buChar char="•"/>
            </a:pPr>
            <a:r>
              <a:rPr lang="ru-RU" sz="2800" dirty="0" err="1" smtClean="0"/>
              <a:t>користувач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сам ввести </a:t>
            </a:r>
            <a:r>
              <a:rPr lang="ru-RU" sz="2800" smtClean="0"/>
              <a:t>параметри</a:t>
            </a:r>
            <a:endParaRPr lang="ru-RU" sz="2800" dirty="0" smtClean="0"/>
          </a:p>
          <a:p>
            <a:pPr marL="539750" lvl="1" indent="-274638">
              <a:spcBef>
                <a:spcPct val="30000"/>
              </a:spcBef>
              <a:buFontTx/>
              <a:buChar char="•"/>
            </a:pPr>
            <a:r>
              <a:rPr lang="ru-RU" sz="2800" dirty="0" err="1" smtClean="0"/>
              <a:t>додати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обчислювані</a:t>
            </a:r>
            <a:r>
              <a:rPr lang="ru-RU" sz="2800" dirty="0" smtClean="0"/>
              <a:t> поля</a:t>
            </a:r>
          </a:p>
          <a:p>
            <a:pPr marL="539750" lvl="1" indent="-274638">
              <a:spcBef>
                <a:spcPct val="30000"/>
              </a:spcBef>
              <a:buFontTx/>
              <a:buChar char="•"/>
            </a:pPr>
            <a:r>
              <a:rPr lang="ru-RU" sz="2800" dirty="0" err="1" smtClean="0"/>
              <a:t>виконати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підсумкові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розрахунки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2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2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2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2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2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2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2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2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2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2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2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2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15C51-EEC8-4B25-8E08-DFB1E86962B3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325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Створення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запитів</a:t>
            </a:r>
            <a:endParaRPr lang="ru-RU" sz="3000" dirty="0"/>
          </a:p>
        </p:txBody>
      </p:sp>
      <p:pic>
        <p:nvPicPr>
          <p:cNvPr id="5325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985838"/>
            <a:ext cx="8509000" cy="2109787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74650" y="992188"/>
            <a:ext cx="8494713" cy="2092325"/>
            <a:chOff x="374573" y="991518"/>
            <a:chExt cx="8494005" cy="2093205"/>
          </a:xfrm>
        </p:grpSpPr>
        <p:sp>
          <p:nvSpPr>
            <p:cNvPr id="53257" name="Прямоугольник 13"/>
            <p:cNvSpPr>
              <a:spLocks noChangeArrowheads="1"/>
            </p:cNvSpPr>
            <p:nvPr/>
          </p:nvSpPr>
          <p:spPr bwMode="auto">
            <a:xfrm>
              <a:off x="374573" y="991518"/>
              <a:ext cx="8494005" cy="2093205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53258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9198" y="1487583"/>
              <a:ext cx="981950" cy="2310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med" len="lg"/>
            </a:ln>
          </p:spPr>
        </p:pic>
        <p:pic>
          <p:nvPicPr>
            <p:cNvPr id="53259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09610" y="1831094"/>
              <a:ext cx="1825817" cy="9341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med" len="lg"/>
            </a:ln>
          </p:spPr>
        </p:pic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3063" y="3238500"/>
            <a:ext cx="8439150" cy="523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 err="1" smtClean="0">
                <a:solidFill>
                  <a:srgbClr val="4040C0"/>
                </a:solidFill>
              </a:rPr>
              <a:t>Майстер</a:t>
            </a:r>
            <a:r>
              <a:rPr lang="ru-RU" sz="2800" dirty="0">
                <a:solidFill>
                  <a:srgbClr val="4040C0"/>
                </a:solidFill>
              </a:rPr>
              <a:t>: </a:t>
            </a:r>
            <a:r>
              <a:rPr lang="ru-RU" sz="2800" b="0" dirty="0"/>
              <a:t>режим </a:t>
            </a:r>
            <a:r>
              <a:rPr lang="ru-RU" sz="2800" b="0" dirty="0" smtClean="0"/>
              <a:t>«</a:t>
            </a:r>
            <a:r>
              <a:rPr lang="ru-RU" sz="2800" b="0" dirty="0" err="1" smtClean="0"/>
              <a:t>питання-відповідь</a:t>
            </a:r>
            <a:r>
              <a:rPr lang="ru-RU" sz="2800" b="0" dirty="0" smtClean="0"/>
              <a:t>»</a:t>
            </a:r>
            <a:endParaRPr lang="ru-RU" sz="2800" b="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3063" y="3744913"/>
            <a:ext cx="8439150" cy="523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>
                <a:solidFill>
                  <a:srgbClr val="4040C0"/>
                </a:solidFill>
              </a:rPr>
              <a:t>Конструктор: </a:t>
            </a:r>
            <a:r>
              <a:rPr lang="ru-RU" sz="2800" b="0" dirty="0" err="1" smtClean="0"/>
              <a:t>вручну</a:t>
            </a:r>
            <a:endParaRPr 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  <p:bldP spid="1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B49E6-67C4-4DC9-AB11-75EC19FD5A4B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427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err="1" smtClean="0"/>
              <a:t>Майстер</a:t>
            </a:r>
            <a:r>
              <a:rPr lang="ru-RU" sz="3000" dirty="0" smtClean="0"/>
              <a:t> </a:t>
            </a:r>
            <a:r>
              <a:rPr lang="ru-RU" sz="3000" dirty="0" err="1" smtClean="0"/>
              <a:t>запитів</a:t>
            </a:r>
            <a:endParaRPr lang="ru-RU" sz="3000" dirty="0"/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889000"/>
            <a:ext cx="4940300" cy="3340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3" y="1071563"/>
            <a:ext cx="6704012" cy="4495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1323975"/>
            <a:ext cx="7192963" cy="48228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4113" y="1522413"/>
            <a:ext cx="7604125" cy="50990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FD548-5488-4663-9E7A-5D0C635813C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529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/>
              <a:t>Запуск </a:t>
            </a:r>
            <a:r>
              <a:rPr lang="ru-RU" sz="3000" dirty="0" err="1" smtClean="0"/>
              <a:t>запиту</a:t>
            </a:r>
            <a:endParaRPr lang="ru-RU" sz="3000" dirty="0"/>
          </a:p>
        </p:txBody>
      </p:sp>
      <p:pic>
        <p:nvPicPr>
          <p:cNvPr id="5530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1150938"/>
            <a:ext cx="7123112" cy="4622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065338"/>
            <a:ext cx="3721100" cy="3124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543050" y="2774950"/>
            <a:ext cx="1431925" cy="541338"/>
          </a:xfrm>
          <a:prstGeom prst="wedgeRoundRectCallout">
            <a:avLst>
              <a:gd name="adj1" fmla="val 41880"/>
              <a:gd name="adj2" fmla="val -112756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2 </a:t>
            </a:r>
            <a:r>
              <a:rPr lang="en-US" sz="2400" b="0" dirty="0"/>
              <a:t>x</a:t>
            </a:r>
            <a:r>
              <a:rPr lang="ru-RU" sz="2400" b="0" dirty="0"/>
              <a:t> ЛКМ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D069F-4E15-45E0-A747-BC864716474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632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Конструктор</a:t>
            </a:r>
          </a:p>
        </p:txBody>
      </p:sp>
      <p:pic>
        <p:nvPicPr>
          <p:cNvPr id="5632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1031875"/>
            <a:ext cx="7369175" cy="47593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813" y="2444750"/>
            <a:ext cx="4778375" cy="36401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608138" y="1470025"/>
            <a:ext cx="973137" cy="604838"/>
          </a:xfrm>
          <a:prstGeom prst="wedgeRoundRectCallout">
            <a:avLst>
              <a:gd name="adj1" fmla="val 1880"/>
              <a:gd name="adj2" fmla="val 10105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/>
              <a:t>ПКМ</a:t>
            </a:r>
          </a:p>
        </p:txBody>
      </p: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1995488" y="2735263"/>
            <a:ext cx="1885950" cy="39211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7761288" y="5427663"/>
            <a:ext cx="407987" cy="39211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1397000"/>
            <a:ext cx="7783513" cy="4318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959E4-636E-4B3A-B0B5-3F5C205FE848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734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Конструктор</a:t>
            </a:r>
          </a:p>
        </p:txBody>
      </p:sp>
      <p:sp>
        <p:nvSpPr>
          <p:cNvPr id="399365" name="AutoShape 5"/>
          <p:cNvSpPr>
            <a:spLocks noChangeArrowheads="1"/>
          </p:cNvSpPr>
          <p:nvPr/>
        </p:nvSpPr>
        <p:spPr bwMode="auto">
          <a:xfrm>
            <a:off x="5168900" y="914400"/>
            <a:ext cx="3009900" cy="1295400"/>
          </a:xfrm>
          <a:prstGeom prst="wedgeRoundRectCallout">
            <a:avLst>
              <a:gd name="adj1" fmla="val -64552"/>
              <a:gd name="adj2" fmla="val 35260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/>
              <a:t>таблиця</a:t>
            </a:r>
            <a:endParaRPr lang="ru-RU" sz="2400" dirty="0"/>
          </a:p>
          <a:p>
            <a:pPr algn="ctr">
              <a:defRPr/>
            </a:pPr>
            <a:r>
              <a:rPr lang="ru-RU" sz="2400" b="0" dirty="0"/>
              <a:t>(ПКМ – </a:t>
            </a:r>
            <a:r>
              <a:rPr lang="ru-RU" sz="2400" b="0" dirty="0" err="1" smtClean="0"/>
              <a:t>Додати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таблицю</a:t>
            </a:r>
            <a:r>
              <a:rPr lang="ru-RU" sz="2400" b="0" dirty="0" smtClean="0"/>
              <a:t>)</a:t>
            </a:r>
            <a:endParaRPr lang="ru-RU" sz="2400" b="0" dirty="0"/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6511925" y="2335213"/>
            <a:ext cx="2098675" cy="903287"/>
          </a:xfrm>
          <a:prstGeom prst="wedgeRoundRectCallout">
            <a:avLst>
              <a:gd name="adj1" fmla="val -49071"/>
              <a:gd name="adj2" fmla="val 9542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перетягти</a:t>
            </a:r>
            <a:r>
              <a:rPr lang="ru-RU" sz="2400" b="0" dirty="0" smtClean="0"/>
              <a:t> </a:t>
            </a:r>
            <a:r>
              <a:rPr lang="ru-RU" sz="2400" b="0" dirty="0"/>
              <a:t>ЛКМ</a:t>
            </a:r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5130800" y="3048000"/>
            <a:ext cx="1905000" cy="1041400"/>
          </a:xfrm>
          <a:prstGeom prst="line">
            <a:avLst/>
          </a:prstGeom>
          <a:noFill/>
          <a:ln w="104775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99368" name="AutoShape 8"/>
          <p:cNvSpPr>
            <a:spLocks noChangeArrowheads="1"/>
          </p:cNvSpPr>
          <p:nvPr/>
        </p:nvSpPr>
        <p:spPr bwMode="auto">
          <a:xfrm>
            <a:off x="2628900" y="1181100"/>
            <a:ext cx="1493838" cy="508000"/>
          </a:xfrm>
          <a:prstGeom prst="wedgeRoundRectCallout">
            <a:avLst>
              <a:gd name="adj1" fmla="val 47107"/>
              <a:gd name="adj2" fmla="val 158778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вс</a:t>
            </a:r>
            <a:r>
              <a:rPr lang="uk-UA" sz="2400" dirty="0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/>
              <a:t>поля</a:t>
            </a:r>
          </a:p>
        </p:txBody>
      </p:sp>
      <p:sp>
        <p:nvSpPr>
          <p:cNvPr id="399369" name="AutoShape 9"/>
          <p:cNvSpPr>
            <a:spLocks noChangeArrowheads="1"/>
          </p:cNvSpPr>
          <p:nvPr/>
        </p:nvSpPr>
        <p:spPr bwMode="auto">
          <a:xfrm>
            <a:off x="177800" y="2514600"/>
            <a:ext cx="2740025" cy="1384300"/>
          </a:xfrm>
          <a:prstGeom prst="wedgeRoundRectCallout">
            <a:avLst>
              <a:gd name="adj1" fmla="val 28126"/>
              <a:gd name="adj2" fmla="val 90793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85725" indent="-85725">
              <a:buFontTx/>
              <a:buChar char="•"/>
              <a:defRPr/>
            </a:pPr>
            <a:r>
              <a:rPr lang="ru-RU" sz="2400" b="0" dirty="0"/>
              <a:t>по </a:t>
            </a:r>
            <a:r>
              <a:rPr lang="ru-RU" sz="2400" b="0" dirty="0" err="1" smtClean="0"/>
              <a:t>зростанню</a:t>
            </a:r>
            <a:endParaRPr lang="ru-RU" sz="2400" b="0" dirty="0"/>
          </a:p>
          <a:p>
            <a:pPr marL="85725" indent="-85725">
              <a:buFontTx/>
              <a:buChar char="•"/>
              <a:defRPr/>
            </a:pPr>
            <a:r>
              <a:rPr lang="ru-RU" sz="2400" b="0" dirty="0"/>
              <a:t>по </a:t>
            </a:r>
            <a:r>
              <a:rPr lang="ru-RU" sz="2400" b="0" dirty="0" err="1" smtClean="0"/>
              <a:t>спаданню</a:t>
            </a:r>
            <a:endParaRPr lang="ru-RU" sz="2400" b="0" dirty="0"/>
          </a:p>
          <a:p>
            <a:pPr marL="85725" indent="-85725">
              <a:buFontTx/>
              <a:buChar char="•"/>
              <a:defRPr/>
            </a:pPr>
            <a:r>
              <a:rPr lang="ru-RU" sz="2400" b="0" dirty="0" err="1" smtClean="0"/>
              <a:t>відсутня</a:t>
            </a:r>
            <a:endParaRPr lang="ru-RU" sz="2400" b="0" dirty="0"/>
          </a:p>
        </p:txBody>
      </p:sp>
      <p:sp>
        <p:nvSpPr>
          <p:cNvPr id="399370" name="AutoShape 10"/>
          <p:cNvSpPr>
            <a:spLocks noChangeArrowheads="1"/>
          </p:cNvSpPr>
          <p:nvPr/>
        </p:nvSpPr>
        <p:spPr bwMode="auto">
          <a:xfrm>
            <a:off x="1196975" y="5846763"/>
            <a:ext cx="1584325" cy="515937"/>
          </a:xfrm>
          <a:prstGeom prst="wedgeRoundRectCallout">
            <a:avLst>
              <a:gd name="adj1" fmla="val 29197"/>
              <a:gd name="adj2" fmla="val -207085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85725" indent="-85725" algn="ctr">
              <a:defRPr/>
            </a:pPr>
            <a:r>
              <a:rPr lang="ru-RU" sz="2400" b="0" dirty="0" err="1" smtClean="0"/>
              <a:t>фільтр</a:t>
            </a: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  <p:bldP spid="399366" grpId="0" animBg="1"/>
      <p:bldP spid="399367" grpId="0" animBg="1"/>
      <p:bldP spid="399368" grpId="0" animBg="1"/>
      <p:bldP spid="399369" grpId="0" animBg="1"/>
      <p:bldP spid="3993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74B7A6-CB3E-412C-BFDC-418A935DE21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837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dirty="0" smtClean="0"/>
              <a:t>Р</a:t>
            </a:r>
            <a:r>
              <a:rPr lang="uk-UA" sz="3000" dirty="0" smtClean="0"/>
              <a:t>о</a:t>
            </a:r>
            <a:r>
              <a:rPr lang="ru-RU" sz="3000" dirty="0" smtClean="0"/>
              <a:t>бота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стовпцями</a:t>
            </a:r>
            <a:endParaRPr lang="ru-RU" sz="3000" dirty="0"/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289050"/>
            <a:ext cx="7908925" cy="43878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134100" y="2197100"/>
            <a:ext cx="1765300" cy="922338"/>
          </a:xfrm>
          <a:prstGeom prst="wedgeRoundRectCallout">
            <a:avLst>
              <a:gd name="adj1" fmla="val -12700"/>
              <a:gd name="adj2" fmla="val 129009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виділить</a:t>
            </a:r>
            <a:r>
              <a:rPr lang="ru-RU" sz="2400" b="0" dirty="0" smtClean="0"/>
              <a:t> </a:t>
            </a:r>
            <a:r>
              <a:rPr lang="ru-RU" sz="2400" b="0" dirty="0"/>
              <a:t>(ЛКМ)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392488" y="4170363"/>
            <a:ext cx="2728912" cy="2192337"/>
          </a:xfrm>
          <a:prstGeom prst="wedgeRoundRectCallout">
            <a:avLst>
              <a:gd name="adj1" fmla="val 69885"/>
              <a:gd name="adj2" fmla="val -58899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0" dirty="0"/>
              <a:t>ПКМ:</a:t>
            </a:r>
          </a:p>
          <a:p>
            <a:pPr marL="361950" lvl="1" indent="-182563">
              <a:buFontTx/>
              <a:buChar char="•"/>
              <a:defRPr/>
            </a:pPr>
            <a:r>
              <a:rPr lang="ru-RU" sz="2400" b="0" dirty="0" err="1" smtClean="0"/>
              <a:t>вирізати</a:t>
            </a:r>
            <a:endParaRPr lang="ru-RU" sz="2400" b="0" dirty="0"/>
          </a:p>
          <a:p>
            <a:pPr marL="361950" lvl="1" indent="-182563">
              <a:buFontTx/>
              <a:buChar char="•"/>
              <a:defRPr/>
            </a:pPr>
            <a:r>
              <a:rPr lang="ru-RU" sz="2400" b="0" dirty="0" err="1" smtClean="0"/>
              <a:t>копіювати</a:t>
            </a:r>
            <a:endParaRPr lang="ru-RU" sz="2400" b="0" dirty="0"/>
          </a:p>
          <a:p>
            <a:pPr marL="361950" lvl="1" indent="-182563">
              <a:buFontTx/>
              <a:buChar char="•"/>
              <a:defRPr/>
            </a:pPr>
            <a:r>
              <a:rPr lang="ru-RU" sz="2400" b="0" dirty="0" err="1" smtClean="0"/>
              <a:t>вставити</a:t>
            </a:r>
            <a:endParaRPr lang="ru-RU" sz="2400" b="0" dirty="0"/>
          </a:p>
          <a:p>
            <a:pPr marL="361950" lvl="1" indent="-182563">
              <a:buFontTx/>
              <a:buChar char="•"/>
              <a:defRPr/>
            </a:pPr>
            <a:r>
              <a:rPr lang="ru-RU" sz="2400" b="0" dirty="0" err="1" smtClean="0"/>
              <a:t>властивості</a:t>
            </a:r>
            <a:endParaRPr lang="ru-RU" sz="2400" b="0" dirty="0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743325" y="1993900"/>
            <a:ext cx="2111375" cy="957263"/>
          </a:xfrm>
          <a:prstGeom prst="wedgeRoundRectCallout">
            <a:avLst>
              <a:gd name="adj1" fmla="val 570"/>
              <a:gd name="adj2" fmla="val 96088"/>
              <a:gd name="adj3" fmla="val 16667"/>
            </a:avLst>
          </a:prstGeom>
          <a:solidFill>
            <a:srgbClr val="FFFF99"/>
          </a:solidFill>
          <a:ln w="25400">
            <a:noFill/>
            <a:miter lim="800000"/>
            <a:headEnd/>
            <a:tailEnd type="none" w="med" len="lg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0" dirty="0" err="1" smtClean="0"/>
              <a:t>перетягти</a:t>
            </a:r>
            <a:r>
              <a:rPr lang="ru-RU" sz="2400" b="0" dirty="0" smtClean="0"/>
              <a:t> </a:t>
            </a:r>
            <a:r>
              <a:rPr lang="ru-RU" sz="2400" b="0" dirty="0"/>
              <a:t>(ЛКМ)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flipH="1">
            <a:off x="4378325" y="3228975"/>
            <a:ext cx="2149475" cy="428625"/>
          </a:xfrm>
          <a:prstGeom prst="curvedDownArrow">
            <a:avLst>
              <a:gd name="adj1" fmla="val 39701"/>
              <a:gd name="adj2" fmla="val 131267"/>
              <a:gd name="adj3" fmla="val 31111"/>
            </a:avLst>
          </a:prstGeom>
          <a:solidFill>
            <a:srgbClr val="0000FF"/>
          </a:solidFill>
          <a:ln w="25400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578</Words>
  <Application>Microsoft Office PowerPoint</Application>
  <PresentationFormat>Экран (4:3)</PresentationFormat>
  <Paragraphs>189</Paragraphs>
  <Slides>28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БАЗЫ ДАНИХ. ACCESS 2007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БАЗИ ДАНИХ. ACCESS 2007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ДАННЫХ. ACCESS 2007</dc:title>
  <dc:creator>Admin</dc:creator>
  <cp:lastModifiedBy>Лемішко Людмила Анатоліївна</cp:lastModifiedBy>
  <cp:revision>37</cp:revision>
  <dcterms:created xsi:type="dcterms:W3CDTF">2012-02-03T15:04:48Z</dcterms:created>
  <dcterms:modified xsi:type="dcterms:W3CDTF">2014-03-25T12:54:27Z</dcterms:modified>
</cp:coreProperties>
</file>