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49148-3BDA-4F51-9635-8AB72BD655F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AE479-9646-4C5A-90BA-4332BB8918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7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8A5BD-1B19-4EE8-82C5-7872D69E64F7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B4CB-0666-4A28-9EA6-268B9D49B47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FD247-6ACA-4F0C-BFD1-6035D2553A2F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CB659-31F9-49F7-88B5-CA8EEB3193E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A6133-4DB2-4064-86EF-1C16B4930533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FAA5-EE77-4CBF-BBC2-68E5A1C18BE2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8ECF2-24EE-46C4-A89A-058E5F39484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3E0EC-D6B8-4AB2-B3C0-A776A46350BA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16429-DAB4-437C-A591-560208ED4327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22D26-5F0C-4C14-83EF-03C4C003A6C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3E0EC-D6B8-4AB2-B3C0-A776A46350BA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DB018-BFF0-4F22-B65B-C6C7781FC8C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3E0EC-D6B8-4AB2-B3C0-A776A46350BA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51CC1-AE79-41D4-A0FD-FDB1AF231F1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810DA-1666-437D-AE12-62C0180CD5F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D921B-68CE-4A6A-ACF0-CD254144331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F931B-0CFB-4462-9CF5-CF59DE1F949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2C0CB-E40B-4A9E-802E-36D5DE28756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6C90F-E618-4FA4-A4DC-322F56F916FC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412A3-6AD8-417E-A6CB-D447B709C886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A43A-6D16-4D70-BF5D-B06A771CFD2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F8F1-8480-4731-89BE-0BA43D656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5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28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1285860"/>
            <a:ext cx="8723312" cy="321471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dirty="0" smtClean="0">
                <a:solidFill>
                  <a:schemeClr val="accent2"/>
                </a:solidFill>
              </a:rPr>
              <a:t>БАЗ</a:t>
            </a:r>
            <a:r>
              <a:rPr lang="uk-UA" sz="6000" b="1" dirty="0" smtClean="0">
                <a:solidFill>
                  <a:schemeClr val="accent2"/>
                </a:solidFill>
              </a:rPr>
              <a:t>И</a:t>
            </a:r>
            <a:r>
              <a:rPr lang="ru-RU" sz="6000" b="1" dirty="0" smtClean="0">
                <a:solidFill>
                  <a:schemeClr val="accent2"/>
                </a:solidFill>
              </a:rPr>
              <a:t> ДАНИХ. </a:t>
            </a:r>
            <a:r>
              <a:rPr lang="en-US" sz="6000" b="1" i="1" dirty="0" smtClean="0">
                <a:solidFill>
                  <a:schemeClr val="accent2"/>
                </a:solidFill>
              </a:rPr>
              <a:t>ACCESS 2007</a:t>
            </a:r>
            <a:br>
              <a:rPr lang="en-US" sz="6000" b="1" i="1" dirty="0" smtClean="0">
                <a:solidFill>
                  <a:schemeClr val="accent2"/>
                </a:solidFill>
              </a:rPr>
            </a:br>
            <a:r>
              <a:rPr lang="uk-UA" sz="6000" b="1" i="1" smtClean="0">
                <a:solidFill>
                  <a:srgbClr val="0070C0"/>
                </a:solidFill>
              </a:rPr>
              <a:t>Форми</a:t>
            </a:r>
            <a:r>
              <a:rPr lang="uk-UA" sz="6000" b="1" i="1" dirty="0" smtClean="0">
                <a:solidFill>
                  <a:srgbClr val="0070C0"/>
                </a:solidFill>
              </a:rPr>
              <a:t>, сортування</a:t>
            </a:r>
            <a:r>
              <a:rPr lang="uk-UA" sz="6000" b="1" i="1" smtClean="0">
                <a:solidFill>
                  <a:srgbClr val="0070C0"/>
                </a:solidFill>
              </a:rPr>
              <a:t>, фільтрація</a:t>
            </a:r>
            <a:endParaRPr lang="ru-RU" sz="6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66E28-412B-43B1-91F9-35E5F619C95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Властивості</a:t>
            </a:r>
            <a:r>
              <a:rPr lang="ru-RU" sz="3000" dirty="0" smtClean="0"/>
              <a:t> </a:t>
            </a:r>
            <a:r>
              <a:rPr lang="ru-RU" sz="3000" dirty="0" err="1" smtClean="0"/>
              <a:t>елементів</a:t>
            </a:r>
            <a:endParaRPr lang="ru-RU" sz="3000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19100" y="814388"/>
            <a:ext cx="4449763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>
                <a:solidFill>
                  <a:srgbClr val="4040C0"/>
                </a:solidFill>
              </a:rPr>
              <a:t>Макет</a:t>
            </a:r>
            <a:r>
              <a:rPr lang="ru-RU" sz="2400" b="0" dirty="0"/>
              <a:t> </a:t>
            </a: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розміри</a:t>
            </a:r>
            <a:endParaRPr lang="ru-RU" sz="2400" b="0" dirty="0">
              <a:solidFill>
                <a:srgbClr val="000000"/>
              </a:solidFill>
            </a:endParaRP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оформлення</a:t>
            </a:r>
            <a:endParaRPr lang="ru-RU" sz="2400" b="0" dirty="0">
              <a:solidFill>
                <a:srgbClr val="000000"/>
              </a:solidFill>
            </a:endParaRP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смуги</a:t>
            </a:r>
            <a:r>
              <a:rPr lang="ru-RU" sz="2400" b="0" dirty="0" smtClean="0">
                <a:solidFill>
                  <a:srgbClr val="000000"/>
                </a:solidFill>
              </a:rPr>
              <a:t> </a:t>
            </a:r>
            <a:r>
              <a:rPr lang="ru-RU" sz="2400" b="0" dirty="0">
                <a:solidFill>
                  <a:srgbClr val="000000"/>
                </a:solidFill>
              </a:rPr>
              <a:t>прокрутки</a:t>
            </a:r>
          </a:p>
          <a:p>
            <a:pPr marL="363538" indent="-363538">
              <a:spcBef>
                <a:spcPts val="6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Дані</a:t>
            </a:r>
            <a:r>
              <a:rPr lang="ru-RU" sz="2400" b="0" dirty="0" smtClean="0">
                <a:solidFill>
                  <a:srgbClr val="4040C0"/>
                </a:solidFill>
              </a:rPr>
              <a:t>:</a:t>
            </a:r>
            <a:r>
              <a:rPr lang="ru-RU" sz="2400" b="0" dirty="0" smtClean="0"/>
              <a:t> 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назва</a:t>
            </a:r>
            <a:r>
              <a:rPr lang="ru-RU" sz="2400" b="0" dirty="0" smtClean="0">
                <a:solidFill>
                  <a:srgbClr val="000000"/>
                </a:solidFill>
              </a:rPr>
              <a:t> </a:t>
            </a:r>
            <a:r>
              <a:rPr lang="ru-RU" sz="2400" b="0" dirty="0">
                <a:solidFill>
                  <a:srgbClr val="000000"/>
                </a:solidFill>
              </a:rPr>
              <a:t>поля </a:t>
            </a:r>
            <a:r>
              <a:rPr lang="ru-RU" sz="2400" b="0" dirty="0" err="1" smtClean="0">
                <a:solidFill>
                  <a:srgbClr val="000000"/>
                </a:solidFill>
              </a:rPr>
              <a:t>таблиці</a:t>
            </a:r>
            <a:endParaRPr lang="ru-RU" sz="2400" b="0" dirty="0">
              <a:solidFill>
                <a:srgbClr val="000000"/>
              </a:solidFill>
            </a:endParaRP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>
                <a:solidFill>
                  <a:srgbClr val="000000"/>
                </a:solidFill>
              </a:rPr>
              <a:t>маска </a:t>
            </a:r>
            <a:r>
              <a:rPr lang="ru-RU" sz="2400" b="0" dirty="0" err="1" smtClean="0">
                <a:solidFill>
                  <a:srgbClr val="000000"/>
                </a:solidFill>
              </a:rPr>
              <a:t>введення</a:t>
            </a:r>
            <a:r>
              <a:rPr lang="ru-RU" sz="2400" b="0" dirty="0" smtClean="0">
                <a:solidFill>
                  <a:srgbClr val="000000"/>
                </a:solidFill>
              </a:rPr>
              <a:t> </a:t>
            </a:r>
            <a:r>
              <a:rPr lang="ru-RU" sz="2400" b="0" dirty="0">
                <a:solidFill>
                  <a:srgbClr val="000000"/>
                </a:solidFill>
              </a:rPr>
              <a:t>(телефон)</a:t>
            </a: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значення</a:t>
            </a:r>
            <a:r>
              <a:rPr lang="ru-RU" sz="2400" b="0" dirty="0" smtClean="0">
                <a:solidFill>
                  <a:srgbClr val="000000"/>
                </a:solidFill>
              </a:rPr>
              <a:t> за </a:t>
            </a:r>
            <a:r>
              <a:rPr lang="ru-RU" sz="2400" b="0" dirty="0" err="1" smtClean="0">
                <a:solidFill>
                  <a:srgbClr val="000000"/>
                </a:solidFill>
              </a:rPr>
              <a:t>замовчуванням</a:t>
            </a:r>
            <a:endParaRPr lang="ru-RU" sz="2400" b="0" dirty="0">
              <a:solidFill>
                <a:srgbClr val="000000"/>
              </a:solidFill>
            </a:endParaRP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умова</a:t>
            </a:r>
            <a:r>
              <a:rPr lang="ru-RU" sz="2400" b="0" dirty="0" smtClean="0">
                <a:solidFill>
                  <a:srgbClr val="000000"/>
                </a:solidFill>
              </a:rPr>
              <a:t> </a:t>
            </a:r>
            <a:r>
              <a:rPr lang="ru-RU" sz="2400" b="0" dirty="0">
                <a:solidFill>
                  <a:srgbClr val="000000"/>
                </a:solidFill>
              </a:rPr>
              <a:t>на </a:t>
            </a:r>
            <a:r>
              <a:rPr lang="ru-RU" sz="2400" b="0" dirty="0" err="1" smtClean="0">
                <a:solidFill>
                  <a:srgbClr val="000000"/>
                </a:solidFill>
              </a:rPr>
              <a:t>значення</a:t>
            </a:r>
            <a:endParaRPr lang="ru-RU" sz="2400" b="0" dirty="0">
              <a:solidFill>
                <a:srgbClr val="000000"/>
              </a:solidFill>
            </a:endParaRP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>
                <a:solidFill>
                  <a:srgbClr val="000000"/>
                </a:solidFill>
              </a:rPr>
              <a:t>Повідомлення</a:t>
            </a:r>
            <a:r>
              <a:rPr lang="ru-RU" sz="2400" b="0" dirty="0" smtClean="0">
                <a:solidFill>
                  <a:srgbClr val="000000"/>
                </a:solidFill>
              </a:rPr>
              <a:t> про </a:t>
            </a:r>
            <a:r>
              <a:rPr lang="ru-RU" sz="2400" b="0" dirty="0" err="1" smtClean="0">
                <a:solidFill>
                  <a:srgbClr val="000000"/>
                </a:solidFill>
              </a:rPr>
              <a:t>помилку</a:t>
            </a:r>
            <a:endParaRPr lang="ru-RU" sz="2400" b="0" dirty="0">
              <a:solidFill>
                <a:srgbClr val="000000"/>
              </a:solidFill>
            </a:endParaRPr>
          </a:p>
          <a:p>
            <a:pPr marL="363538" indent="-363538">
              <a:spcBef>
                <a:spcPts val="6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Події</a:t>
            </a:r>
            <a:r>
              <a:rPr lang="ru-RU" sz="2400" dirty="0" smtClean="0">
                <a:solidFill>
                  <a:srgbClr val="4040C0"/>
                </a:solidFill>
              </a:rPr>
              <a:t>:</a:t>
            </a:r>
            <a:r>
              <a:rPr lang="ru-RU" sz="2400" b="0" dirty="0" smtClean="0"/>
              <a:t> 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клавіші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мыша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змінення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значення</a:t>
            </a:r>
            <a:endParaRPr lang="ru-RU" sz="2400" b="0" dirty="0"/>
          </a:p>
          <a:p>
            <a:pPr marL="363538" indent="-363538">
              <a:spcBef>
                <a:spcPts val="6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Інші</a:t>
            </a:r>
            <a:r>
              <a:rPr lang="ru-RU" sz="2400" dirty="0" smtClean="0">
                <a:solidFill>
                  <a:srgbClr val="4040C0"/>
                </a:solidFill>
              </a:rPr>
              <a:t>:</a:t>
            </a:r>
            <a:r>
              <a:rPr lang="ru-RU" sz="2400" b="0" dirty="0" smtClean="0"/>
              <a:t> 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Спливаюча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підказка</a:t>
            </a:r>
            <a:endParaRPr lang="ru-RU" sz="2400" b="0" dirty="0"/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9650" y="977900"/>
            <a:ext cx="4038600" cy="5543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2765425"/>
            <a:ext cx="7431088" cy="1096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66BB1-045A-40D6-A399-1BF481B4A3E4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smtClean="0"/>
              <a:t>Зв</a:t>
            </a:r>
            <a:r>
              <a:rPr lang="en-US" sz="3000" dirty="0" smtClean="0"/>
              <a:t>’</a:t>
            </a:r>
            <a:r>
              <a:rPr lang="ru-RU" sz="3000" dirty="0" err="1" smtClean="0"/>
              <a:t>язані</a:t>
            </a:r>
            <a:r>
              <a:rPr lang="ru-RU" sz="3000" dirty="0" smtClean="0"/>
              <a:t> </a:t>
            </a:r>
            <a:r>
              <a:rPr lang="ru-RU" sz="3000" dirty="0" err="1" smtClean="0"/>
              <a:t>елементи</a:t>
            </a:r>
            <a:endParaRPr lang="ru-RU" sz="3000" dirty="0"/>
          </a:p>
        </p:txBody>
      </p:sp>
      <p:sp>
        <p:nvSpPr>
          <p:cNvPr id="366597" name="AutoShape 5"/>
          <p:cNvSpPr>
            <a:spLocks noChangeArrowheads="1"/>
          </p:cNvSpPr>
          <p:nvPr/>
        </p:nvSpPr>
        <p:spPr bwMode="auto">
          <a:xfrm>
            <a:off x="265113" y="1312863"/>
            <a:ext cx="2808287" cy="989012"/>
          </a:xfrm>
          <a:prstGeom prst="wedgeRoundRectCallout">
            <a:avLst>
              <a:gd name="adj1" fmla="val 24510"/>
              <a:gd name="adj2" fmla="val 118133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 err="1" smtClean="0"/>
              <a:t>напис</a:t>
            </a:r>
            <a:r>
              <a:rPr lang="ru-RU" sz="2400" dirty="0" smtClean="0"/>
              <a:t> </a:t>
            </a:r>
            <a:r>
              <a:rPr lang="ru-RU" sz="2400" b="0" dirty="0"/>
              <a:t>(текст </a:t>
            </a:r>
            <a:r>
              <a:rPr lang="ru-RU" sz="2400" b="0" dirty="0" err="1" smtClean="0"/>
              <a:t>можна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змінювати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366598" name="AutoShape 6"/>
          <p:cNvSpPr>
            <a:spLocks noChangeArrowheads="1"/>
          </p:cNvSpPr>
          <p:nvPr/>
        </p:nvSpPr>
        <p:spPr bwMode="auto">
          <a:xfrm>
            <a:off x="5761038" y="1289050"/>
            <a:ext cx="2754312" cy="1012825"/>
          </a:xfrm>
          <a:prstGeom prst="wedgeRoundRectCallout">
            <a:avLst>
              <a:gd name="adj1" fmla="val -9775"/>
              <a:gd name="adj2" fmla="val 124200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/>
              <a:t>поле </a:t>
            </a:r>
            <a:r>
              <a:rPr lang="ru-RU" sz="2400" b="0" dirty="0"/>
              <a:t>(</a:t>
            </a:r>
            <a:r>
              <a:rPr lang="ru-RU" sz="2400" b="0" dirty="0" err="1" smtClean="0"/>
              <a:t>назва</a:t>
            </a:r>
            <a:r>
              <a:rPr lang="ru-RU" sz="2400" b="0" dirty="0" smtClean="0"/>
              <a:t> </a:t>
            </a:r>
            <a:r>
              <a:rPr lang="ru-RU" sz="2400" b="0" dirty="0"/>
              <a:t>поля </a:t>
            </a:r>
            <a:r>
              <a:rPr lang="ru-RU" sz="2400" b="0" dirty="0" err="1" smtClean="0"/>
              <a:t>таблиці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366599" name="AutoShape 7"/>
          <p:cNvSpPr>
            <a:spLocks noChangeArrowheads="1"/>
          </p:cNvSpPr>
          <p:nvPr/>
        </p:nvSpPr>
        <p:spPr bwMode="auto">
          <a:xfrm>
            <a:off x="6103938" y="4110038"/>
            <a:ext cx="2324100" cy="1309687"/>
          </a:xfrm>
          <a:prstGeom prst="wedgeRoundRectCallout">
            <a:avLst>
              <a:gd name="adj1" fmla="val 38439"/>
              <a:gd name="adj2" fmla="val -8053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 err="1" smtClean="0"/>
              <a:t>маркери</a:t>
            </a:r>
            <a:r>
              <a:rPr lang="ru-RU" sz="2400" dirty="0" smtClean="0"/>
              <a:t> </a:t>
            </a:r>
            <a:r>
              <a:rPr lang="ru-RU" sz="2400" b="0" dirty="0" smtClean="0"/>
              <a:t>(</a:t>
            </a:r>
            <a:r>
              <a:rPr lang="ru-RU" sz="2400" b="0" dirty="0" err="1" smtClean="0"/>
              <a:t>змінення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розмірів</a:t>
            </a:r>
            <a:r>
              <a:rPr lang="ru-RU" sz="2400" b="0" dirty="0"/>
              <a:t>)</a:t>
            </a:r>
          </a:p>
        </p:txBody>
      </p:sp>
      <p:sp>
        <p:nvSpPr>
          <p:cNvPr id="366600" name="AutoShape 8"/>
          <p:cNvSpPr>
            <a:spLocks noChangeArrowheads="1"/>
          </p:cNvSpPr>
          <p:nvPr/>
        </p:nvSpPr>
        <p:spPr bwMode="auto">
          <a:xfrm>
            <a:off x="3282950" y="1271588"/>
            <a:ext cx="2368550" cy="1019175"/>
          </a:xfrm>
          <a:prstGeom prst="wedgeRoundRectCallout">
            <a:avLst>
              <a:gd name="adj1" fmla="val 15661"/>
              <a:gd name="adj2" fmla="val 107320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незалежне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переміщення</a:t>
            </a:r>
            <a:endParaRPr lang="ru-RU" sz="2400" b="0" dirty="0"/>
          </a:p>
        </p:txBody>
      </p:sp>
      <p:sp>
        <p:nvSpPr>
          <p:cNvPr id="366601" name="AutoShape 9"/>
          <p:cNvSpPr>
            <a:spLocks noChangeArrowheads="1"/>
          </p:cNvSpPr>
          <p:nvPr/>
        </p:nvSpPr>
        <p:spPr bwMode="auto">
          <a:xfrm>
            <a:off x="495300" y="4125913"/>
            <a:ext cx="2533650" cy="1712912"/>
          </a:xfrm>
          <a:prstGeom prst="wedgeRoundRectCallout">
            <a:avLst>
              <a:gd name="adj1" fmla="val 41482"/>
              <a:gd name="adj2" fmla="val -8409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Клікнути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усередині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щоб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змінити</a:t>
            </a:r>
            <a:r>
              <a:rPr lang="ru-RU" sz="2400" dirty="0" smtClean="0"/>
              <a:t> </a:t>
            </a:r>
            <a:r>
              <a:rPr lang="ru-RU" sz="2400" dirty="0"/>
              <a:t>текст</a:t>
            </a:r>
          </a:p>
        </p:txBody>
      </p:sp>
      <p:sp>
        <p:nvSpPr>
          <p:cNvPr id="366602" name="AutoShape 10"/>
          <p:cNvSpPr>
            <a:spLocks noChangeArrowheads="1"/>
          </p:cNvSpPr>
          <p:nvPr/>
        </p:nvSpPr>
        <p:spPr bwMode="auto">
          <a:xfrm>
            <a:off x="3257550" y="4110038"/>
            <a:ext cx="2503488" cy="1736725"/>
          </a:xfrm>
          <a:prstGeom prst="wedgeRoundRectCallout">
            <a:avLst>
              <a:gd name="adj1" fmla="val -14325"/>
              <a:gd name="adj2" fmla="val -78115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клікнути</a:t>
            </a:r>
            <a:r>
              <a:rPr lang="ru-RU" sz="2400" b="0" dirty="0" smtClean="0"/>
              <a:t> </a:t>
            </a:r>
            <a:r>
              <a:rPr lang="ru-RU" sz="2400" dirty="0"/>
              <a:t>на </a:t>
            </a:r>
            <a:r>
              <a:rPr lang="ru-RU" sz="2400" dirty="0" err="1" smtClean="0"/>
              <a:t>рамці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щоб</a:t>
            </a:r>
            <a:r>
              <a:rPr lang="ru-RU" sz="2400" b="0" dirty="0" smtClean="0"/>
              <a:t> </a:t>
            </a:r>
            <a:r>
              <a:rPr lang="ru-RU" sz="2400" dirty="0" err="1" smtClean="0"/>
              <a:t>выділить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елемент</a:t>
            </a:r>
            <a:endParaRPr lang="ru-RU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7" grpId="0" animBg="1"/>
      <p:bldP spid="366598" grpId="0" animBg="1"/>
      <p:bldP spid="366599" grpId="0" animBg="1"/>
      <p:bldP spid="366600" grpId="0" animBg="1"/>
      <p:bldP spid="366601" grpId="0" animBg="1"/>
      <p:bldP spid="3666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3538" y="2144713"/>
            <a:ext cx="5791200" cy="22288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22485-F328-47E9-8134-9F14A4DA868C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789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Угруповання</a:t>
            </a:r>
            <a:r>
              <a:rPr lang="ru-RU" sz="3000" dirty="0" smtClean="0"/>
              <a:t> </a:t>
            </a:r>
            <a:r>
              <a:rPr lang="ru-RU" sz="3000" dirty="0"/>
              <a:t>по </a:t>
            </a:r>
            <a:r>
              <a:rPr lang="ru-RU" sz="3000" dirty="0" err="1" smtClean="0"/>
              <a:t>стовпцях</a:t>
            </a:r>
            <a:r>
              <a:rPr lang="ru-RU" sz="3000" dirty="0" smtClean="0"/>
              <a:t> </a:t>
            </a:r>
            <a:r>
              <a:rPr lang="ru-RU" sz="3000" dirty="0"/>
              <a:t>(макет)</a:t>
            </a:r>
          </a:p>
        </p:txBody>
      </p:sp>
      <p:sp>
        <p:nvSpPr>
          <p:cNvPr id="366600" name="AutoShape 8"/>
          <p:cNvSpPr>
            <a:spLocks noChangeArrowheads="1"/>
          </p:cNvSpPr>
          <p:nvPr/>
        </p:nvSpPr>
        <p:spPr bwMode="auto">
          <a:xfrm>
            <a:off x="5156200" y="1039813"/>
            <a:ext cx="1641475" cy="1020762"/>
          </a:xfrm>
          <a:prstGeom prst="wedgeRoundRectCallout">
            <a:avLst>
              <a:gd name="adj1" fmla="val -66218"/>
              <a:gd name="adj2" fmla="val 8464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спільна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границя</a:t>
            </a:r>
            <a:endParaRPr lang="ru-RU" sz="2400" b="0" dirty="0"/>
          </a:p>
        </p:txBody>
      </p: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3613150" y="3282950"/>
            <a:ext cx="2357438" cy="1588"/>
          </a:xfrm>
          <a:prstGeom prst="line">
            <a:avLst/>
          </a:prstGeom>
          <a:noFill/>
          <a:ln w="57150" algn="ctr">
            <a:solidFill>
              <a:srgbClr val="3333FF"/>
            </a:solidFill>
            <a:prstDash val="sysDash"/>
            <a:round/>
            <a:headEnd/>
            <a:tailEnd type="none" w="med" len="lg"/>
          </a:ln>
        </p:spPr>
      </p:cxn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6070600" y="3282950"/>
            <a:ext cx="2357438" cy="1588"/>
          </a:xfrm>
          <a:prstGeom prst="line">
            <a:avLst/>
          </a:prstGeom>
          <a:noFill/>
          <a:ln w="57150" algn="ctr">
            <a:solidFill>
              <a:srgbClr val="3333FF"/>
            </a:solidFill>
            <a:prstDash val="sysDash"/>
            <a:round/>
            <a:headEnd/>
            <a:tailEnd type="none" w="med" len="lg"/>
          </a:ln>
        </p:spPr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rot="5400000">
            <a:off x="914400" y="3282950"/>
            <a:ext cx="2357438" cy="1588"/>
          </a:xfrm>
          <a:prstGeom prst="line">
            <a:avLst/>
          </a:prstGeom>
          <a:noFill/>
          <a:ln w="57150" algn="ctr">
            <a:solidFill>
              <a:srgbClr val="3333FF"/>
            </a:solidFill>
            <a:prstDash val="sysDash"/>
            <a:round/>
            <a:headEnd/>
            <a:tailEnd type="none" w="med" len="lg"/>
          </a:ln>
        </p:spPr>
      </p:cxnSp>
      <p:sp>
        <p:nvSpPr>
          <p:cNvPr id="366597" name="AutoShape 5"/>
          <p:cNvSpPr>
            <a:spLocks noChangeArrowheads="1"/>
          </p:cNvSpPr>
          <p:nvPr/>
        </p:nvSpPr>
        <p:spPr bwMode="auto">
          <a:xfrm>
            <a:off x="539750" y="993775"/>
            <a:ext cx="2379663" cy="966788"/>
          </a:xfrm>
          <a:prstGeom prst="wedgeRoundRectCallout">
            <a:avLst>
              <a:gd name="adj1" fmla="val 5066"/>
              <a:gd name="adj2" fmla="val 7713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перемістити</a:t>
            </a:r>
            <a:r>
              <a:rPr lang="ru-RU" sz="2400" b="0" dirty="0" smtClean="0"/>
              <a:t> </a:t>
            </a:r>
            <a:r>
              <a:rPr lang="ru-RU" sz="2400" b="0" dirty="0"/>
              <a:t>весь </a:t>
            </a:r>
            <a:r>
              <a:rPr lang="ru-RU" sz="2400" b="0" dirty="0" err="1" smtClean="0"/>
              <a:t>стовпець</a:t>
            </a:r>
            <a:endParaRPr lang="ru-RU" sz="24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39750" y="4681538"/>
            <a:ext cx="750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smtClean="0">
                <a:solidFill>
                  <a:srgbClr val="4040C0"/>
                </a:solidFill>
              </a:rPr>
              <a:t>«</a:t>
            </a:r>
            <a:r>
              <a:rPr lang="ru-RU" sz="2400" dirty="0" err="1" smtClean="0">
                <a:solidFill>
                  <a:srgbClr val="4040C0"/>
                </a:solidFill>
              </a:rPr>
              <a:t>Відірвати</a:t>
            </a:r>
            <a:r>
              <a:rPr lang="ru-RU" sz="2400" dirty="0" smtClean="0">
                <a:solidFill>
                  <a:srgbClr val="4040C0"/>
                </a:solidFill>
              </a:rPr>
              <a:t>» </a:t>
            </a:r>
            <a:r>
              <a:rPr lang="ru-RU" sz="2400" dirty="0" err="1" smtClean="0">
                <a:solidFill>
                  <a:srgbClr val="4040C0"/>
                </a:solidFill>
              </a:rPr>
              <a:t>від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стовпця</a:t>
            </a:r>
            <a:r>
              <a:rPr lang="ru-RU" sz="2400" dirty="0" smtClean="0">
                <a:solidFill>
                  <a:srgbClr val="4040C0"/>
                </a:solidFill>
              </a:rPr>
              <a:t>: </a:t>
            </a:r>
            <a:r>
              <a:rPr lang="ru-RU" sz="2400" b="0" dirty="0"/>
              <a:t>ПКМ – Макет – Удалить </a:t>
            </a:r>
            <a:endParaRPr lang="ru-RU" sz="2400" b="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39750" y="5330825"/>
            <a:ext cx="750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err="1" smtClean="0">
                <a:solidFill>
                  <a:srgbClr val="4040C0"/>
                </a:solidFill>
              </a:rPr>
              <a:t>Створити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новий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стовпець</a:t>
            </a:r>
            <a:r>
              <a:rPr lang="ru-RU" sz="2400" dirty="0" smtClean="0">
                <a:solidFill>
                  <a:srgbClr val="4040C0"/>
                </a:solidFill>
              </a:rPr>
              <a:t>: </a:t>
            </a:r>
            <a:r>
              <a:rPr lang="ru-RU" sz="2400" b="0" dirty="0"/>
              <a:t>ПКМ – Макет – Столбец</a:t>
            </a:r>
            <a:endParaRPr lang="ru-RU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00" grpId="0" animBg="1"/>
      <p:bldP spid="366597" grpId="0" animBg="1"/>
      <p:bldP spid="366597" grpId="1" animBg="1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435378-3DC0-4D8C-909D-04705C584A50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Оформлення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елементів</a:t>
            </a:r>
            <a:endParaRPr lang="ru-RU" sz="3000" dirty="0"/>
          </a:p>
        </p:txBody>
      </p:sp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374650" y="825500"/>
            <a:ext cx="5291641" cy="1348061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Виділення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елементів</a:t>
            </a:r>
            <a:r>
              <a:rPr lang="ru-RU" sz="2400" dirty="0">
                <a:solidFill>
                  <a:srgbClr val="4040C0"/>
                </a:solidFill>
              </a:rPr>
              <a:t>:</a:t>
            </a:r>
          </a:p>
          <a:p>
            <a:pPr marL="361950" lvl="1" indent="-180975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ЛКМ на </a:t>
            </a:r>
            <a:r>
              <a:rPr lang="ru-RU" sz="2400" dirty="0" err="1" smtClean="0"/>
              <a:t>рамці</a:t>
            </a:r>
            <a:r>
              <a:rPr lang="ru-RU" sz="2400" dirty="0" smtClean="0"/>
              <a:t> </a:t>
            </a:r>
            <a:r>
              <a:rPr lang="ru-RU" sz="2400" dirty="0" err="1" smtClean="0"/>
              <a:t>е</a:t>
            </a:r>
            <a:r>
              <a:rPr lang="ru-RU" sz="2400" b="0" dirty="0" err="1" smtClean="0"/>
              <a:t>лементу</a:t>
            </a:r>
            <a:endParaRPr lang="ru-RU" sz="2400" b="0" dirty="0"/>
          </a:p>
          <a:p>
            <a:pPr marL="361950" lvl="1" indent="-180975">
              <a:spcBef>
                <a:spcPct val="20000"/>
              </a:spcBef>
              <a:buFontTx/>
              <a:buChar char="•"/>
            </a:pPr>
            <a:r>
              <a:rPr lang="ru-RU" sz="2400" b="0" dirty="0"/>
              <a:t>+ </a:t>
            </a:r>
            <a:r>
              <a:rPr lang="en-US" sz="2400" b="0" dirty="0"/>
              <a:t>Shift = </a:t>
            </a:r>
            <a:r>
              <a:rPr lang="ru-RU" sz="2400" b="0" dirty="0" err="1" smtClean="0"/>
              <a:t>виділити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кілька</a:t>
            </a:r>
            <a:r>
              <a:rPr lang="ru-RU" sz="2400" b="0" dirty="0" smtClean="0"/>
              <a:t>  </a:t>
            </a:r>
            <a:r>
              <a:rPr lang="ru-RU" sz="2400" b="0" dirty="0" err="1" smtClean="0"/>
              <a:t>елементів</a:t>
            </a:r>
            <a:endParaRPr lang="ru-RU" sz="2400" b="0" dirty="0"/>
          </a:p>
        </p:txBody>
      </p:sp>
      <p:pic>
        <p:nvPicPr>
          <p:cNvPr id="5736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2312988"/>
            <a:ext cx="8477250" cy="13557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85763" y="2324100"/>
            <a:ext cx="8461375" cy="1344613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1875" y="2528888"/>
            <a:ext cx="1092200" cy="2794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7366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4100" y="2800350"/>
            <a:ext cx="795338" cy="7953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7367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50" y="2768600"/>
            <a:ext cx="2701925" cy="8191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7368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3388" y="3865563"/>
            <a:ext cx="915987" cy="849312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7369" name="Picture 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8963" y="5095875"/>
            <a:ext cx="633412" cy="1157288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1485900" y="3914775"/>
            <a:ext cx="20849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>
              <a:spcBef>
                <a:spcPct val="20000"/>
              </a:spcBef>
            </a:pPr>
            <a:r>
              <a:rPr lang="ru-RU" sz="2400" b="0" dirty="0" err="1" smtClean="0"/>
              <a:t>умовне</a:t>
            </a:r>
            <a:r>
              <a:rPr lang="ru-RU" sz="2400" b="0" dirty="0" smtClean="0"/>
              <a:t> 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err="1" smtClean="0"/>
              <a:t>форматування</a:t>
            </a:r>
            <a:endParaRPr lang="ru-RU" sz="2400" b="0" dirty="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409700" y="5192713"/>
            <a:ext cx="3388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>
              <a:spcBef>
                <a:spcPct val="20000"/>
              </a:spcBef>
            </a:pPr>
            <a:r>
              <a:rPr lang="ru-RU" sz="2400" b="0" dirty="0" err="1" smtClean="0"/>
              <a:t>товщина</a:t>
            </a:r>
            <a:r>
              <a:rPr lang="ru-RU" sz="2400" b="0" dirty="0"/>
              <a:t>, стиль </a:t>
            </a:r>
            <a:r>
              <a:rPr lang="ru-RU" sz="2400" b="0" dirty="0" smtClean="0"/>
              <a:t>та </a:t>
            </a:r>
            <a:r>
              <a:rPr lang="ru-RU" sz="2400" b="0" dirty="0" err="1" smtClean="0"/>
              <a:t>колір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/>
              <a:t>контура</a:t>
            </a:r>
          </a:p>
        </p:txBody>
      </p:sp>
      <p:pic>
        <p:nvPicPr>
          <p:cNvPr id="57370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336496"/>
              </a:clrFrom>
              <a:clrTo>
                <a:srgbClr val="3364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9363" y="3741738"/>
            <a:ext cx="3475037" cy="26812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9" grpId="0"/>
      <p:bldP spid="24" grpId="0" animBg="1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A36BF-AD02-481C-AA39-BA949B60DA94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Додавання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нових</a:t>
            </a:r>
            <a:r>
              <a:rPr lang="ru-RU" sz="3000" dirty="0" smtClean="0"/>
              <a:t> </a:t>
            </a:r>
            <a:r>
              <a:rPr lang="ru-RU" sz="3000" dirty="0" err="1" smtClean="0"/>
              <a:t>полів</a:t>
            </a:r>
            <a:endParaRPr lang="ru-RU" sz="3000" dirty="0"/>
          </a:p>
          <a:p>
            <a:pPr eaLnBrk="0" hangingPunct="0">
              <a:spcBef>
                <a:spcPct val="50000"/>
              </a:spcBef>
            </a:pPr>
            <a:endParaRPr lang="ru-RU" sz="3000" dirty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871538"/>
            <a:ext cx="8426450" cy="14859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3" y="2611438"/>
            <a:ext cx="4041775" cy="34686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2825" y="2606675"/>
            <a:ext cx="4038600" cy="33401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4" name="Стрелка влево 23"/>
          <p:cNvSpPr/>
          <p:nvPr/>
        </p:nvSpPr>
        <p:spPr bwMode="auto">
          <a:xfrm rot="19597170">
            <a:off x="4021138" y="4572000"/>
            <a:ext cx="1135062" cy="374650"/>
          </a:xfrm>
          <a:prstGeom prst="leftArrow">
            <a:avLst>
              <a:gd name="adj1" fmla="val 50000"/>
              <a:gd name="adj2" fmla="val 97059"/>
            </a:avLst>
          </a:prstGeom>
          <a:solidFill>
            <a:srgbClr val="333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5089525" y="5200650"/>
            <a:ext cx="2170113" cy="582613"/>
          </a:xfrm>
          <a:prstGeom prst="wedgeRoundRectCallout">
            <a:avLst>
              <a:gd name="adj1" fmla="val -58604"/>
              <a:gd name="adj2" fmla="val -14553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перетягнути</a:t>
            </a:r>
            <a:endParaRPr lang="ru-RU" sz="2400" b="0" dirty="0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19100" y="869950"/>
            <a:ext cx="8428038" cy="1476375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2058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7888" y="1125538"/>
            <a:ext cx="1130300" cy="266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058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94563" y="1346200"/>
            <a:ext cx="723900" cy="838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88" y="927100"/>
            <a:ext cx="8426450" cy="14859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32070-8776-4CE2-B62E-D93AF4923286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096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Додавання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нових</a:t>
            </a:r>
            <a:r>
              <a:rPr lang="ru-RU" sz="3000" dirty="0" smtClean="0"/>
              <a:t> </a:t>
            </a:r>
            <a:r>
              <a:rPr lang="ru-RU" sz="3000" dirty="0" err="1" smtClean="0"/>
              <a:t>елементів</a:t>
            </a:r>
            <a:endParaRPr lang="ru-RU" sz="3000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19100" y="936625"/>
            <a:ext cx="8428038" cy="1476375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5941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5663" y="1427163"/>
            <a:ext cx="3019425" cy="754062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59413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338" y="5116513"/>
            <a:ext cx="655637" cy="6556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9414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3" y="4445000"/>
            <a:ext cx="660400" cy="6270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9415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490788"/>
            <a:ext cx="671513" cy="6381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9416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438" y="3173413"/>
            <a:ext cx="579437" cy="5508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9417" name="Picture 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2450" y="3768725"/>
            <a:ext cx="631825" cy="631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9418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6738" y="5816600"/>
            <a:ext cx="603250" cy="57308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7888" y="1192213"/>
            <a:ext cx="1130300" cy="266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1322388" y="2643188"/>
            <a:ext cx="7513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err="1" smtClean="0"/>
              <a:t>Малюнок</a:t>
            </a:r>
            <a:endParaRPr lang="ru-RU" sz="2400" dirty="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322388" y="3289300"/>
            <a:ext cx="7678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err="1" smtClean="0"/>
              <a:t>Вільна</a:t>
            </a:r>
            <a:r>
              <a:rPr lang="ru-RU" sz="2400" dirty="0" smtClean="0"/>
              <a:t> </a:t>
            </a:r>
            <a:r>
              <a:rPr lang="ru-RU" sz="2400" dirty="0"/>
              <a:t>рамка </a:t>
            </a:r>
            <a:r>
              <a:rPr lang="ru-RU" sz="2400" dirty="0" smtClean="0"/>
              <a:t>об</a:t>
            </a:r>
            <a:r>
              <a:rPr lang="en-US" sz="2400" dirty="0" smtClean="0"/>
              <a:t>’</a:t>
            </a:r>
            <a:r>
              <a:rPr lang="ru-RU" sz="2400" dirty="0" err="1" smtClean="0"/>
              <a:t>єкту</a:t>
            </a:r>
            <a:r>
              <a:rPr lang="ru-RU" sz="2400" dirty="0" smtClean="0"/>
              <a:t> </a:t>
            </a:r>
            <a:r>
              <a:rPr lang="ru-RU" sz="2400" b="0" dirty="0"/>
              <a:t>(</a:t>
            </a:r>
            <a:r>
              <a:rPr lang="ru-RU" sz="2400" b="0" dirty="0" smtClean="0"/>
              <a:t>об</a:t>
            </a:r>
            <a:r>
              <a:rPr lang="en-US" sz="2400" b="0" dirty="0" smtClean="0"/>
              <a:t>’</a:t>
            </a:r>
            <a:r>
              <a:rPr lang="ru-RU" sz="2400" b="0" dirty="0" err="1" smtClean="0"/>
              <a:t>єкт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редагується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1322388" y="3933825"/>
            <a:ext cx="7513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smtClean="0"/>
              <a:t>Г</a:t>
            </a:r>
            <a:r>
              <a:rPr lang="uk-UA" sz="2400" dirty="0" smtClean="0"/>
              <a:t>і</a:t>
            </a:r>
            <a:r>
              <a:rPr lang="ru-RU" sz="2400" dirty="0" err="1" smtClean="0"/>
              <a:t>перпосилання</a:t>
            </a:r>
            <a:endParaRPr lang="ru-RU" sz="2400" b="0" dirty="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322388" y="4579938"/>
            <a:ext cx="7513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err="1" smtClean="0"/>
              <a:t>Приєднана</a:t>
            </a:r>
            <a:r>
              <a:rPr lang="ru-RU" sz="2400" dirty="0" smtClean="0"/>
              <a:t> </a:t>
            </a:r>
            <a:r>
              <a:rPr lang="ru-RU" sz="2400" dirty="0"/>
              <a:t>рамка </a:t>
            </a:r>
            <a:r>
              <a:rPr lang="ru-RU" sz="2400" dirty="0" smtClean="0"/>
              <a:t>об</a:t>
            </a:r>
            <a:r>
              <a:rPr lang="en-US" sz="2400" dirty="0" smtClean="0"/>
              <a:t>’</a:t>
            </a:r>
            <a:r>
              <a:rPr lang="ru-RU" sz="2400" dirty="0" err="1" smtClean="0"/>
              <a:t>єкту</a:t>
            </a:r>
            <a:r>
              <a:rPr lang="ru-RU" sz="2400" dirty="0" smtClean="0"/>
              <a:t> </a:t>
            </a:r>
            <a:r>
              <a:rPr lang="ru-RU" sz="2400" b="0" dirty="0"/>
              <a:t>(</a:t>
            </a:r>
            <a:r>
              <a:rPr lang="ru-RU" sz="2400" b="0" dirty="0" smtClean="0"/>
              <a:t>об</a:t>
            </a:r>
            <a:r>
              <a:rPr lang="en-US" sz="2400" b="0" dirty="0" smtClean="0"/>
              <a:t>’</a:t>
            </a:r>
            <a:r>
              <a:rPr lang="ru-RU" sz="2400" b="0" dirty="0" err="1" smtClean="0"/>
              <a:t>єкт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бази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1322388" y="5226050"/>
            <a:ext cx="7513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uk-UA" sz="2400" dirty="0" smtClean="0"/>
              <a:t>Підпорядкована</a:t>
            </a:r>
            <a:r>
              <a:rPr lang="ru-RU" sz="2400" dirty="0" smtClean="0"/>
              <a:t> </a:t>
            </a:r>
            <a:r>
              <a:rPr lang="ru-RU" sz="2400" dirty="0"/>
              <a:t>форма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322388" y="5870575"/>
            <a:ext cx="7513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 err="1" smtClean="0"/>
              <a:t>Розрив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сторінки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6C1442-B4BE-4937-A43B-628D3132E92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Сортування</a:t>
            </a:r>
            <a:r>
              <a:rPr lang="ru-RU" sz="3000" dirty="0" smtClean="0"/>
              <a:t> та </a:t>
            </a:r>
            <a:r>
              <a:rPr lang="ru-RU" sz="3000" dirty="0" err="1" smtClean="0"/>
              <a:t>пошук</a:t>
            </a:r>
            <a:endParaRPr lang="ru-RU" sz="3000" dirty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55600" y="852488"/>
            <a:ext cx="8555038" cy="463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Сортування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>
                <a:solidFill>
                  <a:srgbClr val="4040C0"/>
                </a:solidFill>
              </a:rPr>
              <a:t>по </a:t>
            </a:r>
            <a:r>
              <a:rPr lang="ru-RU" sz="2400" dirty="0" smtClean="0">
                <a:solidFill>
                  <a:srgbClr val="4040C0"/>
                </a:solidFill>
              </a:rPr>
              <a:t>поточному полю </a:t>
            </a:r>
            <a:r>
              <a:rPr lang="ru-RU" sz="2400" dirty="0">
                <a:solidFill>
                  <a:srgbClr val="4040C0"/>
                </a:solidFill>
              </a:rPr>
              <a:t>(</a:t>
            </a:r>
            <a:r>
              <a:rPr lang="ru-RU" sz="2400" dirty="0" err="1" smtClean="0">
                <a:solidFill>
                  <a:srgbClr val="4040C0"/>
                </a:solidFill>
              </a:rPr>
              <a:t>стовпцю</a:t>
            </a:r>
            <a:r>
              <a:rPr lang="ru-RU" sz="2400" dirty="0" smtClean="0">
                <a:solidFill>
                  <a:srgbClr val="4040C0"/>
                </a:solidFill>
              </a:rPr>
              <a:t>):</a:t>
            </a:r>
            <a:endParaRPr lang="ru-RU" sz="2400" b="0" dirty="0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6345238" y="1358900"/>
            <a:ext cx="1978427" cy="46166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ru-RU" sz="2400" dirty="0"/>
              <a:t>по </a:t>
            </a:r>
            <a:r>
              <a:rPr lang="ru-RU" sz="2400" dirty="0" err="1" smtClean="0"/>
              <a:t>зростанню</a:t>
            </a:r>
            <a:endParaRPr lang="ru-RU" sz="2400" dirty="0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6345238" y="2033588"/>
            <a:ext cx="1885453" cy="46166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ru-RU" sz="2400" dirty="0"/>
              <a:t>по </a:t>
            </a:r>
            <a:r>
              <a:rPr lang="ru-RU" sz="2400" dirty="0" err="1" smtClean="0"/>
              <a:t>спаданню</a:t>
            </a:r>
            <a:endParaRPr lang="ru-RU" sz="2400" dirty="0"/>
          </a:p>
        </p:txBody>
      </p:sp>
      <p:pic>
        <p:nvPicPr>
          <p:cNvPr id="31847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4203700"/>
            <a:ext cx="65865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276225" y="3427413"/>
            <a:ext cx="8555038" cy="463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Пошук</a:t>
            </a:r>
            <a:r>
              <a:rPr lang="ru-RU" sz="2400" dirty="0" smtClean="0">
                <a:solidFill>
                  <a:srgbClr val="4040C0"/>
                </a:solidFill>
              </a:rPr>
              <a:t> та </a:t>
            </a:r>
            <a:r>
              <a:rPr lang="ru-RU" sz="2400" dirty="0" err="1" smtClean="0">
                <a:solidFill>
                  <a:srgbClr val="4040C0"/>
                </a:solidFill>
              </a:rPr>
              <a:t>заміна</a:t>
            </a:r>
            <a:r>
              <a:rPr lang="ru-RU" sz="2400" dirty="0" smtClean="0">
                <a:solidFill>
                  <a:srgbClr val="4040C0"/>
                </a:solidFill>
              </a:rPr>
              <a:t>:</a:t>
            </a:r>
            <a:endParaRPr lang="ru-RU" sz="2400" b="0" dirty="0"/>
          </a:p>
        </p:txBody>
      </p:sp>
      <p:sp>
        <p:nvSpPr>
          <p:cNvPr id="318476" name="AutoShape 12"/>
          <p:cNvSpPr>
            <a:spLocks noChangeArrowheads="1"/>
          </p:cNvSpPr>
          <p:nvPr/>
        </p:nvSpPr>
        <p:spPr bwMode="auto">
          <a:xfrm>
            <a:off x="274638" y="4219575"/>
            <a:ext cx="2270125" cy="925513"/>
          </a:xfrm>
          <a:prstGeom prst="wedgeRoundRectCallout">
            <a:avLst>
              <a:gd name="adj1" fmla="val 54967"/>
              <a:gd name="adj2" fmla="val 74271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Поточне</a:t>
            </a:r>
            <a:r>
              <a:rPr lang="ru-RU" sz="2400" b="0" dirty="0" smtClean="0"/>
              <a:t> поле </a:t>
            </a:r>
            <a:r>
              <a:rPr lang="ru-RU" sz="2400" b="0" dirty="0" err="1" smtClean="0"/>
              <a:t>або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всі</a:t>
            </a:r>
            <a:r>
              <a:rPr lang="ru-RU" sz="2400" b="0" dirty="0" smtClean="0"/>
              <a:t> поля</a:t>
            </a:r>
            <a:endParaRPr lang="ru-RU" sz="2400" b="0" dirty="0"/>
          </a:p>
        </p:txBody>
      </p:sp>
      <p:sp>
        <p:nvSpPr>
          <p:cNvPr id="318477" name="AutoShape 13"/>
          <p:cNvSpPr>
            <a:spLocks noChangeArrowheads="1"/>
          </p:cNvSpPr>
          <p:nvPr/>
        </p:nvSpPr>
        <p:spPr bwMode="auto">
          <a:xfrm>
            <a:off x="3846512" y="3554413"/>
            <a:ext cx="3082941" cy="1314450"/>
          </a:xfrm>
          <a:prstGeom prst="wedgeRoundRectCallout">
            <a:avLst>
              <a:gd name="adj1" fmla="val -37022"/>
              <a:gd name="adj2" fmla="val 112574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повністю</a:t>
            </a:r>
            <a:r>
              <a:rPr lang="ru-RU" sz="2400" b="0" dirty="0" smtClean="0"/>
              <a:t>, 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err="1" smtClean="0"/>
              <a:t>з</a:t>
            </a:r>
            <a:r>
              <a:rPr lang="ru-RU" sz="2400" b="0" dirty="0" smtClean="0"/>
              <a:t> любою </a:t>
            </a:r>
            <a:r>
              <a:rPr lang="ru-RU" sz="2400" b="0" dirty="0" err="1" smtClean="0"/>
              <a:t>частиною</a:t>
            </a:r>
            <a:r>
              <a:rPr lang="ru-RU" sz="2400" b="0" dirty="0" smtClean="0"/>
              <a:t>, 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err="1" smtClean="0"/>
              <a:t>з</a:t>
            </a:r>
            <a:r>
              <a:rPr lang="ru-RU" sz="2400" b="0" dirty="0" smtClean="0"/>
              <a:t> початком</a:t>
            </a:r>
            <a:endParaRPr lang="ru-RU" sz="2400" b="0" dirty="0"/>
          </a:p>
        </p:txBody>
      </p:sp>
      <p:sp>
        <p:nvSpPr>
          <p:cNvPr id="318478" name="AutoShape 14"/>
          <p:cNvSpPr>
            <a:spLocks noChangeArrowheads="1"/>
          </p:cNvSpPr>
          <p:nvPr/>
        </p:nvSpPr>
        <p:spPr bwMode="auto">
          <a:xfrm>
            <a:off x="4251325" y="5356225"/>
            <a:ext cx="2784475" cy="571500"/>
          </a:xfrm>
          <a:prstGeom prst="wedgeRoundRectCallout">
            <a:avLst>
              <a:gd name="adj1" fmla="val -80658"/>
              <a:gd name="adj2" fmla="val 72304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smtClean="0"/>
              <a:t>все, </a:t>
            </a:r>
            <a:r>
              <a:rPr lang="ru-RU" sz="2400" b="0" dirty="0"/>
              <a:t>вверх, вниз</a:t>
            </a:r>
          </a:p>
        </p:txBody>
      </p:sp>
      <p:pic>
        <p:nvPicPr>
          <p:cNvPr id="9229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500" y="1349375"/>
            <a:ext cx="4838700" cy="18669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2827" y="1366491"/>
            <a:ext cx="608382" cy="550441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37906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72827" y="2022717"/>
            <a:ext cx="606788" cy="548999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922713" y="2005013"/>
            <a:ext cx="450850" cy="9699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72827" y="2677502"/>
            <a:ext cx="606787" cy="548998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345238" y="2708275"/>
            <a:ext cx="1418978" cy="46166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ru-RU" sz="2400" dirty="0" err="1" smtClean="0"/>
              <a:t>скидання</a:t>
            </a:r>
            <a:endParaRPr lang="ru-RU" sz="2400" dirty="0"/>
          </a:p>
        </p:txBody>
      </p:sp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38303" y="3354291"/>
            <a:ext cx="597263" cy="565828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36884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143380"/>
            <a:ext cx="7669212" cy="18415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7443788" y="4660900"/>
            <a:ext cx="552450" cy="97155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18476" grpId="0" animBg="1"/>
      <p:bldP spid="318476" grpId="1" animBg="1"/>
      <p:bldP spid="318477" grpId="0" animBg="1"/>
      <p:bldP spid="318477" grpId="1" animBg="1"/>
      <p:bldP spid="318478" grpId="0" animBg="1"/>
      <p:bldP spid="19" grpId="0" animBg="1"/>
      <p:bldP spid="21" grpId="0"/>
      <p:bldP spid="22" grpId="0" animBg="1"/>
      <p:bldP spid="2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CF73C-D276-42B7-B40C-3C5416434CB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Фільтрація</a:t>
            </a:r>
            <a:endParaRPr lang="ru-RU" sz="3000" dirty="0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355600" y="852488"/>
            <a:ext cx="8612188" cy="30670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dirty="0" err="1" smtClean="0">
                <a:solidFill>
                  <a:srgbClr val="4040C0"/>
                </a:solidFill>
              </a:rPr>
              <a:t>Фі</a:t>
            </a:r>
            <a:r>
              <a:rPr lang="uk-UA" sz="2400" dirty="0" smtClean="0">
                <a:solidFill>
                  <a:srgbClr val="4040C0"/>
                </a:solidFill>
              </a:rPr>
              <a:t>л</a:t>
            </a:r>
            <a:r>
              <a:rPr lang="ru-RU" sz="2400" dirty="0" err="1" smtClean="0">
                <a:solidFill>
                  <a:srgbClr val="4040C0"/>
                </a:solidFill>
              </a:rPr>
              <a:t>ьтрація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b="0" dirty="0"/>
              <a:t>– </a:t>
            </a:r>
            <a:r>
              <a:rPr lang="ru-RU" sz="2400" b="0" dirty="0" err="1" smtClean="0"/>
              <a:t>це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відбір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записів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задовольняють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деяку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умову</a:t>
            </a:r>
            <a:r>
              <a:rPr lang="ru-RU" sz="2400" b="0" dirty="0" smtClean="0"/>
              <a:t> </a:t>
            </a:r>
            <a:r>
              <a:rPr lang="ru-RU" sz="2400" b="0" dirty="0"/>
              <a:t>(</a:t>
            </a:r>
            <a:r>
              <a:rPr lang="ru-RU" sz="2400" dirty="0" err="1" smtClean="0"/>
              <a:t>фільтр</a:t>
            </a:r>
            <a:r>
              <a:rPr lang="ru-RU" sz="2400" dirty="0" smtClean="0"/>
              <a:t>)</a:t>
            </a:r>
            <a:r>
              <a:rPr lang="ru-RU" sz="2400" b="0" dirty="0" smtClean="0"/>
              <a:t>.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err="1" smtClean="0"/>
              <a:t>Інші</a:t>
            </a:r>
            <a:r>
              <a:rPr lang="ru-RU" sz="2400" b="0" dirty="0" smtClean="0"/>
              <a:t> </a:t>
            </a:r>
            <a:r>
              <a:rPr lang="ru-RU" sz="2400" b="0" dirty="0"/>
              <a:t>записи </a:t>
            </a:r>
            <a:r>
              <a:rPr lang="ru-RU" sz="2400" b="0" dirty="0" err="1" smtClean="0"/>
              <a:t>тимчасово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ховаються</a:t>
            </a:r>
            <a:r>
              <a:rPr lang="ru-RU" sz="2400" b="0" dirty="0" smtClean="0"/>
              <a:t>, доки </a:t>
            </a:r>
            <a:r>
              <a:rPr lang="ru-RU" sz="2400" b="0" dirty="0" err="1" smtClean="0"/>
              <a:t>фільтр</a:t>
            </a:r>
            <a:r>
              <a:rPr lang="ru-RU" sz="2400" b="0" dirty="0" smtClean="0"/>
              <a:t> не буде </a:t>
            </a:r>
            <a:r>
              <a:rPr lang="ru-RU" sz="2400" b="0" dirty="0" err="1" smtClean="0"/>
              <a:t>знятий</a:t>
            </a:r>
            <a:r>
              <a:rPr lang="ru-RU" sz="2400" b="0" dirty="0" smtClean="0"/>
              <a:t>.</a:t>
            </a:r>
            <a:endParaRPr lang="ru-RU" sz="2400" b="0" dirty="0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2744788"/>
            <a:ext cx="7194550" cy="27860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6265863" y="3790950"/>
            <a:ext cx="1633537" cy="133191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build="p" bldLvl="2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8C44C8-FCA0-4BA6-B78D-839B557D8E11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Фільтр</a:t>
            </a:r>
            <a:r>
              <a:rPr lang="ru-RU" sz="3000" dirty="0" smtClean="0"/>
              <a:t> </a:t>
            </a:r>
            <a:r>
              <a:rPr lang="ru-RU" sz="3000" dirty="0"/>
              <a:t>по </a:t>
            </a:r>
            <a:r>
              <a:rPr lang="ru-RU" sz="3000" dirty="0" err="1" smtClean="0"/>
              <a:t>виділеному</a:t>
            </a:r>
            <a:endParaRPr lang="ru-RU" sz="3000" dirty="0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363538" y="4119563"/>
            <a:ext cx="8612187" cy="13938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423863" indent="-342900">
              <a:spcBef>
                <a:spcPts val="800"/>
              </a:spcBef>
              <a:buFontTx/>
              <a:buAutoNum type="arabicPeriod"/>
            </a:pPr>
            <a:r>
              <a:rPr lang="ru-RU" sz="2400" b="0" dirty="0" err="1" smtClean="0"/>
              <a:t>Клікнуть</a:t>
            </a:r>
            <a:r>
              <a:rPr lang="ru-RU" sz="2400" b="0" dirty="0" smtClean="0"/>
              <a:t> </a:t>
            </a:r>
            <a:r>
              <a:rPr lang="ru-RU" sz="2400" b="0" dirty="0"/>
              <a:t>в </a:t>
            </a:r>
            <a:r>
              <a:rPr lang="ru-RU" sz="2400" b="0" dirty="0" err="1" smtClean="0"/>
              <a:t>потрібній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комірці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або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виділити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частину</a:t>
            </a:r>
            <a:r>
              <a:rPr lang="ru-RU" sz="2400" b="0" dirty="0" smtClean="0"/>
              <a:t> тексту.</a:t>
            </a:r>
            <a:endParaRPr lang="ru-RU" sz="2400" b="0" dirty="0"/>
          </a:p>
          <a:p>
            <a:pPr marL="423863" indent="-342900">
              <a:spcBef>
                <a:spcPts val="800"/>
              </a:spcBef>
              <a:buFontTx/>
              <a:buAutoNum type="arabicPeriod"/>
            </a:pPr>
            <a:r>
              <a:rPr lang="ru-RU" sz="2400" b="0" dirty="0" err="1" smtClean="0"/>
              <a:t>Клікнуть</a:t>
            </a:r>
            <a:r>
              <a:rPr lang="ru-RU" sz="2400" b="0" dirty="0" smtClean="0"/>
              <a:t> </a:t>
            </a:r>
            <a:r>
              <a:rPr lang="ru-RU" sz="2400" b="0" dirty="0"/>
              <a:t>по </a:t>
            </a:r>
            <a:r>
              <a:rPr lang="ru-RU" sz="2400" b="0" dirty="0" err="1" smtClean="0"/>
              <a:t>кнопці</a:t>
            </a:r>
            <a:r>
              <a:rPr lang="ru-RU" sz="2400" b="0" dirty="0" smtClean="0"/>
              <a:t>         </a:t>
            </a:r>
            <a:r>
              <a:rPr lang="ru-RU" sz="2400" b="0" dirty="0"/>
              <a:t>.</a:t>
            </a:r>
          </a:p>
          <a:p>
            <a:pPr marL="423863" indent="-342900">
              <a:spcBef>
                <a:spcPts val="800"/>
              </a:spcBef>
              <a:buFontTx/>
              <a:buAutoNum type="arabicPeriod"/>
            </a:pPr>
            <a:r>
              <a:rPr lang="ru-RU" sz="2400" b="0" dirty="0" err="1" smtClean="0"/>
              <a:t>Зняття</a:t>
            </a:r>
            <a:r>
              <a:rPr lang="ru-RU" sz="2400" b="0" dirty="0" smtClean="0"/>
              <a:t>  </a:t>
            </a:r>
            <a:r>
              <a:rPr lang="ru-RU" sz="2400" b="0" dirty="0" err="1" smtClean="0"/>
              <a:t>фільтру</a:t>
            </a:r>
            <a:r>
              <a:rPr lang="ru-RU" sz="2400" b="0" dirty="0" smtClean="0"/>
              <a:t>          </a:t>
            </a:r>
            <a:r>
              <a:rPr lang="ru-RU" sz="2400" b="0" dirty="0"/>
              <a:t>.</a:t>
            </a:r>
          </a:p>
        </p:txBody>
      </p:sp>
      <p:sp>
        <p:nvSpPr>
          <p:cNvPr id="320524" name="AutoShape 12"/>
          <p:cNvSpPr>
            <a:spLocks noChangeArrowheads="1"/>
          </p:cNvSpPr>
          <p:nvPr/>
        </p:nvSpPr>
        <p:spPr bwMode="auto">
          <a:xfrm>
            <a:off x="4298950" y="1933575"/>
            <a:ext cx="669925" cy="280988"/>
          </a:xfrm>
          <a:prstGeom prst="rightArrow">
            <a:avLst>
              <a:gd name="adj1" fmla="val 50000"/>
              <a:gd name="adj2" fmla="val 73954"/>
            </a:avLst>
          </a:prstGeom>
          <a:solidFill>
            <a:srgbClr val="0000FF"/>
          </a:solidFill>
          <a:ln w="25400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0525" name="AutoShape 13"/>
          <p:cNvSpPr>
            <a:spLocks noChangeArrowheads="1"/>
          </p:cNvSpPr>
          <p:nvPr/>
        </p:nvSpPr>
        <p:spPr bwMode="auto">
          <a:xfrm flipH="1">
            <a:off x="4275138" y="2451100"/>
            <a:ext cx="655637" cy="280988"/>
          </a:xfrm>
          <a:prstGeom prst="rightArrow">
            <a:avLst>
              <a:gd name="adj1" fmla="val 50000"/>
              <a:gd name="adj2" fmla="val 73737"/>
            </a:avLst>
          </a:prstGeom>
          <a:solidFill>
            <a:srgbClr val="0000FF"/>
          </a:solidFill>
          <a:ln w="25400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0" y="4554538"/>
            <a:ext cx="542925" cy="434975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6513" y="5026025"/>
            <a:ext cx="3390900" cy="11684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588" y="1031875"/>
            <a:ext cx="3835400" cy="27146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945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1031875"/>
            <a:ext cx="3843338" cy="27146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6727825" y="3349625"/>
            <a:ext cx="1149350" cy="439738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19456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00550" y="2840038"/>
            <a:ext cx="433388" cy="4318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9456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00550" y="1397000"/>
            <a:ext cx="433388" cy="431800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87725" y="5086350"/>
            <a:ext cx="431800" cy="43338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2178050" y="3349625"/>
            <a:ext cx="1149350" cy="439738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build="p"/>
      <p:bldP spid="320524" grpId="0" animBg="1"/>
      <p:bldP spid="320525" grpId="0" animBg="1"/>
      <p:bldP spid="18" grpId="0" animBg="1"/>
      <p:bldP spid="18" grpId="1" animBg="1"/>
      <p:bldP spid="22" grpId="0" animBg="1"/>
      <p:bldP spid="2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" y="2022475"/>
            <a:ext cx="8208963" cy="20431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3613" y="1481138"/>
            <a:ext cx="3756025" cy="191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B44DDD-E792-4AA5-939B-5EB5E1A951FB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229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smtClean="0"/>
              <a:t>Складна </a:t>
            </a:r>
            <a:r>
              <a:rPr lang="ru-RU" sz="3000" dirty="0" err="1" smtClean="0"/>
              <a:t>фільтрація</a:t>
            </a:r>
            <a:endParaRPr lang="ru-RU" sz="3000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55600" y="869950"/>
            <a:ext cx="2093522" cy="46166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4040C0"/>
                </a:solidFill>
              </a:rPr>
              <a:t>Складні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умови</a:t>
            </a:r>
            <a:endParaRPr lang="ru-RU" sz="2400" dirty="0">
              <a:solidFill>
                <a:srgbClr val="4040C0"/>
              </a:solidFill>
            </a:endParaRPr>
          </a:p>
        </p:txBody>
      </p:sp>
      <p:sp>
        <p:nvSpPr>
          <p:cNvPr id="322567" name="AutoShape 7"/>
          <p:cNvSpPr>
            <a:spLocks noChangeArrowheads="1"/>
          </p:cNvSpPr>
          <p:nvPr/>
        </p:nvSpPr>
        <p:spPr bwMode="auto">
          <a:xfrm>
            <a:off x="323850" y="1455738"/>
            <a:ext cx="2881313" cy="990600"/>
          </a:xfrm>
          <a:prstGeom prst="wedgeRoundRectCallout">
            <a:avLst>
              <a:gd name="adj1" fmla="val -32689"/>
              <a:gd name="adj2" fmla="val 11279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одночасно</a:t>
            </a:r>
            <a:endParaRPr lang="ru-RU" sz="2400" b="0" dirty="0"/>
          </a:p>
          <a:p>
            <a:pPr algn="ctr">
              <a:defRPr/>
            </a:pPr>
            <a:r>
              <a:rPr lang="ru-RU" sz="2400" b="0" dirty="0"/>
              <a:t>(</a:t>
            </a:r>
            <a:r>
              <a:rPr lang="ru-RU" sz="2400" b="0" dirty="0" err="1" smtClean="0"/>
              <a:t>операція</a:t>
            </a:r>
            <a:r>
              <a:rPr lang="ru-RU" sz="2400" b="0" dirty="0" smtClean="0"/>
              <a:t> І)</a:t>
            </a:r>
            <a:endParaRPr lang="ru-RU" sz="2400" b="0" dirty="0"/>
          </a:p>
        </p:txBody>
      </p:sp>
      <p:sp>
        <p:nvSpPr>
          <p:cNvPr id="322568" name="AutoShape 8"/>
          <p:cNvSpPr>
            <a:spLocks noChangeArrowheads="1"/>
          </p:cNvSpPr>
          <p:nvPr/>
        </p:nvSpPr>
        <p:spPr bwMode="auto">
          <a:xfrm>
            <a:off x="6510338" y="1484313"/>
            <a:ext cx="2465387" cy="906462"/>
          </a:xfrm>
          <a:prstGeom prst="wedgeRoundRectCallout">
            <a:avLst>
              <a:gd name="adj1" fmla="val -28887"/>
              <a:gd name="adj2" fmla="val 126617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починаючи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err="1" smtClean="0"/>
              <a:t>з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літери</a:t>
            </a:r>
            <a:r>
              <a:rPr lang="ru-RU" sz="2400" b="0" dirty="0" smtClean="0"/>
              <a:t> </a:t>
            </a:r>
            <a:r>
              <a:rPr lang="ru-RU" sz="2400" b="0" dirty="0"/>
              <a:t>«С»</a:t>
            </a:r>
          </a:p>
        </p:txBody>
      </p:sp>
      <p:sp>
        <p:nvSpPr>
          <p:cNvPr id="322569" name="AutoShape 9"/>
          <p:cNvSpPr>
            <a:spLocks noChangeArrowheads="1"/>
          </p:cNvSpPr>
          <p:nvPr/>
        </p:nvSpPr>
        <p:spPr bwMode="auto">
          <a:xfrm>
            <a:off x="3227388" y="3683000"/>
            <a:ext cx="3779837" cy="889000"/>
          </a:xfrm>
          <a:prstGeom prst="wedgeRoundRectCallout">
            <a:avLst>
              <a:gd name="adj1" fmla="val -65189"/>
              <a:gd name="adj2" fmla="val -3418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smtClean="0"/>
              <a:t>нова </a:t>
            </a:r>
            <a:r>
              <a:rPr lang="ru-RU" sz="2400" b="0" dirty="0" err="1" smtClean="0"/>
              <a:t>умова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зв</a:t>
            </a:r>
            <a:r>
              <a:rPr lang="en-US" sz="2400" b="0" dirty="0" smtClean="0"/>
              <a:t>’</a:t>
            </a:r>
            <a:r>
              <a:rPr lang="ru-RU" sz="2400" b="0" dirty="0" err="1" smtClean="0"/>
              <a:t>язана</a:t>
            </a:r>
            <a:r>
              <a:rPr lang="ru-RU" sz="2400" b="0" dirty="0" smtClean="0"/>
              <a:t> </a:t>
            </a:r>
            <a:r>
              <a:rPr lang="ru-RU" sz="2400" b="0" dirty="0"/>
              <a:t>через </a:t>
            </a:r>
            <a:r>
              <a:rPr lang="ru-RU" sz="2400" b="0" dirty="0" smtClean="0"/>
              <a:t>АБО</a:t>
            </a:r>
            <a:endParaRPr lang="ru-RU" sz="2400" b="0" dirty="0"/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409575" y="5102225"/>
            <a:ext cx="5675080" cy="156966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4040C0"/>
                </a:solidFill>
              </a:rPr>
              <a:t>Р</a:t>
            </a:r>
            <a:r>
              <a:rPr lang="uk-UA" sz="2400" dirty="0" err="1" smtClean="0">
                <a:solidFill>
                  <a:srgbClr val="4040C0"/>
                </a:solidFill>
              </a:rPr>
              <a:t>озширений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 err="1" smtClean="0">
                <a:solidFill>
                  <a:srgbClr val="4040C0"/>
                </a:solidFill>
              </a:rPr>
              <a:t>фільтр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dirty="0">
                <a:solidFill>
                  <a:srgbClr val="4040C0"/>
                </a:solidFill>
              </a:rPr>
              <a:t>– </a:t>
            </a:r>
            <a:r>
              <a:rPr lang="ru-RU" sz="2400" dirty="0" err="1" smtClean="0">
                <a:solidFill>
                  <a:srgbClr val="4040C0"/>
                </a:solidFill>
              </a:rPr>
              <a:t>можна</a:t>
            </a:r>
            <a:endParaRPr lang="ru-RU" sz="2400" dirty="0">
              <a:solidFill>
                <a:srgbClr val="4040C0"/>
              </a:solidFill>
            </a:endParaRPr>
          </a:p>
          <a:p>
            <a:pPr marL="715963" lvl="1" indent="-258763">
              <a:buFontTx/>
              <a:buChar char="•"/>
            </a:pPr>
            <a:r>
              <a:rPr lang="ru-RU" sz="2400" dirty="0" err="1" smtClean="0"/>
              <a:t>Переставляти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стовпці</a:t>
            </a:r>
            <a:endParaRPr lang="ru-RU" sz="2400" b="0" dirty="0"/>
          </a:p>
          <a:p>
            <a:pPr marL="715963" lvl="1" indent="-258763">
              <a:buFontTx/>
              <a:buChar char="•"/>
            </a:pPr>
            <a:r>
              <a:rPr lang="ru-RU" sz="2400" b="0" dirty="0" err="1" smtClean="0"/>
              <a:t>виводити</a:t>
            </a:r>
            <a:r>
              <a:rPr lang="ru-RU" sz="2400" b="0" dirty="0" smtClean="0"/>
              <a:t> </a:t>
            </a:r>
            <a:r>
              <a:rPr lang="ru-RU" sz="2400" dirty="0"/>
              <a:t>не </a:t>
            </a:r>
            <a:r>
              <a:rPr lang="ru-RU" sz="2400" dirty="0" err="1" smtClean="0"/>
              <a:t>всі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стовпці</a:t>
            </a:r>
            <a:endParaRPr lang="ru-RU" sz="2400" b="0" dirty="0"/>
          </a:p>
          <a:p>
            <a:pPr marL="715963" lvl="1" indent="-258763">
              <a:buFontTx/>
              <a:buChar char="•"/>
            </a:pPr>
            <a:r>
              <a:rPr lang="ru-RU" sz="2400" b="0" dirty="0" err="1" smtClean="0"/>
              <a:t>встановлювати</a:t>
            </a:r>
            <a:r>
              <a:rPr lang="ru-RU" sz="2400" b="0" dirty="0" smtClean="0"/>
              <a:t> </a:t>
            </a:r>
            <a:r>
              <a:rPr lang="ru-RU" sz="2400" b="0" dirty="0"/>
              <a:t>порядок  </a:t>
            </a:r>
            <a:r>
              <a:rPr lang="ru-RU" sz="2400" dirty="0" err="1" smtClean="0"/>
              <a:t>сортування</a:t>
            </a:r>
            <a:endParaRPr lang="ru-RU" sz="2400" dirty="0"/>
          </a:p>
        </p:txBody>
      </p:sp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7900" y="866775"/>
            <a:ext cx="706438" cy="576263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3422650" y="1962150"/>
            <a:ext cx="2944813" cy="439738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3411538" y="2887663"/>
            <a:ext cx="3517900" cy="43973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22575" name="AutoShape 15"/>
          <p:cNvSpPr>
            <a:spLocks noChangeArrowheads="1"/>
          </p:cNvSpPr>
          <p:nvPr/>
        </p:nvSpPr>
        <p:spPr bwMode="auto">
          <a:xfrm>
            <a:off x="3789363" y="1476375"/>
            <a:ext cx="2578100" cy="914400"/>
          </a:xfrm>
          <a:prstGeom prst="wedgeRoundRectCallout">
            <a:avLst>
              <a:gd name="adj1" fmla="val 5224"/>
              <a:gd name="adj2" fmla="val 125097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точне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співпадіння</a:t>
            </a:r>
            <a:endParaRPr lang="ru-RU" sz="2400" b="0" dirty="0"/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0550" y="4418013"/>
            <a:ext cx="530225" cy="479425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498725" y="4445000"/>
            <a:ext cx="424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0"/>
              <a:t>применить</a:t>
            </a:r>
            <a:r>
              <a:rPr lang="en-US" sz="2400" b="0"/>
              <a:t>/</a:t>
            </a:r>
            <a:r>
              <a:rPr lang="ru-RU" sz="2400" b="0"/>
              <a:t>сбросить фильтр</a:t>
            </a:r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775" y="4414838"/>
            <a:ext cx="509588" cy="5095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22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2567" grpId="0" animBg="1"/>
      <p:bldP spid="322567" grpId="1" animBg="1"/>
      <p:bldP spid="322568" grpId="0" animBg="1"/>
      <p:bldP spid="322568" grpId="1" animBg="1"/>
      <p:bldP spid="322569" grpId="0" animBg="1"/>
      <p:bldP spid="322569" grpId="1" animBg="1"/>
      <p:bldP spid="322573" grpId="0"/>
      <p:bldP spid="16" grpId="0" animBg="1"/>
      <p:bldP spid="16" grpId="1" animBg="1"/>
      <p:bldP spid="17" grpId="0" animBg="1"/>
      <p:bldP spid="17" grpId="1" animBg="1"/>
      <p:bldP spid="322575" grpId="0" animBg="1"/>
      <p:bldP spid="322575" grpId="1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3316288"/>
            <a:ext cx="8216900" cy="31781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7746C-09B0-471F-A1C6-085AC1412CF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765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714348" y="285728"/>
            <a:ext cx="5000660" cy="2739211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r>
              <a:rPr lang="ru-RU" sz="2800" dirty="0" err="1" smtClean="0"/>
              <a:t>Форми</a:t>
            </a:r>
            <a:endParaRPr lang="ru-RU" sz="2800" dirty="0" smtClean="0"/>
          </a:p>
          <a:p>
            <a:r>
              <a:rPr lang="ru-RU" sz="2400" dirty="0" smtClean="0"/>
              <a:t>Форма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діалогове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вікно</a:t>
            </a:r>
            <a:r>
              <a:rPr lang="ru-RU" sz="2400" dirty="0" smtClean="0"/>
              <a:t> для</a:t>
            </a:r>
          </a:p>
          <a:p>
            <a:r>
              <a:rPr lang="ru-RU" sz="2400" dirty="0" smtClean="0"/>
              <a:t>перегляду та </a:t>
            </a:r>
            <a:r>
              <a:rPr lang="ru-RU" sz="2400" dirty="0" err="1" smtClean="0"/>
              <a:t>редагування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введення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записів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управління</a:t>
            </a:r>
            <a:r>
              <a:rPr lang="ru-RU" sz="2400" dirty="0" smtClean="0"/>
              <a:t> ходом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(кнопки),</a:t>
            </a:r>
          </a:p>
          <a:p>
            <a:r>
              <a:rPr lang="ru-RU" sz="2400" dirty="0" err="1" smtClean="0"/>
              <a:t>виведення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допоміжної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Створення</a:t>
            </a:r>
            <a:r>
              <a:rPr lang="ru-RU" sz="2400" dirty="0" smtClean="0"/>
              <a:t> форм:</a:t>
            </a:r>
            <a:endParaRPr lang="ru-RU" sz="2400" dirty="0"/>
          </a:p>
        </p:txBody>
      </p:sp>
      <p:sp>
        <p:nvSpPr>
          <p:cNvPr id="355341" name="AutoShape 13"/>
          <p:cNvSpPr>
            <a:spLocks noChangeArrowheads="1"/>
          </p:cNvSpPr>
          <p:nvPr/>
        </p:nvSpPr>
        <p:spPr bwMode="auto">
          <a:xfrm>
            <a:off x="3765550" y="5227638"/>
            <a:ext cx="2106613" cy="919162"/>
          </a:xfrm>
          <a:prstGeom prst="wedgeRoundRectCallout">
            <a:avLst>
              <a:gd name="adj1" fmla="val -102924"/>
              <a:gd name="adj2" fmla="val -3189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джерело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даних</a:t>
            </a:r>
            <a:endParaRPr lang="ru-RU" sz="2400" b="0" dirty="0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092450" y="3900488"/>
            <a:ext cx="2955925" cy="106838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5153025" y="2881313"/>
            <a:ext cx="3219450" cy="919162"/>
          </a:xfrm>
          <a:prstGeom prst="wedgeRoundRectCallout">
            <a:avLst>
              <a:gd name="adj1" fmla="val -80957"/>
              <a:gd name="adj2" fmla="val 6516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р</a:t>
            </a:r>
            <a:r>
              <a:rPr lang="uk-UA" sz="2400" b="0" dirty="0" err="1" smtClean="0"/>
              <a:t>ізні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способи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створення</a:t>
            </a:r>
            <a:r>
              <a:rPr lang="ru-RU" sz="2400" b="0" dirty="0" smtClean="0"/>
              <a:t> </a:t>
            </a:r>
            <a:r>
              <a:rPr lang="ru-RU" sz="2400" b="0" dirty="0"/>
              <a:t>форм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1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313" y="1974850"/>
            <a:ext cx="8723312" cy="1508125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Практична робота № 8.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643182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Створення бази даних в середовищі СУБД, створення форм і введення даних.</a:t>
            </a:r>
            <a:endParaRPr lang="uk-UA" sz="36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CF73C-D276-42B7-B40C-3C5416434CBB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355600" y="852488"/>
            <a:ext cx="8612188" cy="30670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endParaRPr lang="ru-RU" sz="2400" b="0" dirty="0"/>
          </a:p>
        </p:txBody>
      </p:sp>
      <p:pic>
        <p:nvPicPr>
          <p:cNvPr id="1026" name="Picture 2" descr="tas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60" y="74168"/>
            <a:ext cx="2080138" cy="71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928670"/>
            <a:ext cx="83582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Відкрити БД "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", що знаходиться у папці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Мої документи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Створити за допомогою Майстра форму "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Внести запис з особистими даними за допомогою форми.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Зберегти форму.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42" b="32944"/>
          <a:stretch>
            <a:fillRect/>
          </a:stretch>
        </p:blipFill>
        <p:spPr bwMode="auto">
          <a:xfrm>
            <a:off x="625257" y="2571744"/>
            <a:ext cx="779518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7158" y="2214554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Зразок: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CF73C-D276-42B7-B40C-3C5416434CBB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355600" y="852488"/>
            <a:ext cx="8612188" cy="30670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endParaRPr lang="ru-RU" sz="2400" b="0" dirty="0"/>
          </a:p>
        </p:txBody>
      </p:sp>
      <p:pic>
        <p:nvPicPr>
          <p:cNvPr id="1026" name="Picture 2" descr="tas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60" y="74168"/>
            <a:ext cx="2080138" cy="71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1142984"/>
            <a:ext cx="83582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/>
            <a:r>
              <a:rPr lang="uk-UA" sz="2000" dirty="0" smtClean="0">
                <a:latin typeface="Arial" pitchFamily="34" charset="0"/>
                <a:ea typeface="Times New Roman" pitchFamily="18" charset="0"/>
              </a:rPr>
              <a:t>5.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иконати фільтрацію у таблиці «Учні» по показнику «Середній бал по предметам» - 10. Продемонструвати вчителю. Відмінити фільтр.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uk-UA" sz="2000" dirty="0" smtClean="0">
                <a:latin typeface="Arial" pitchFamily="34" charset="0"/>
                <a:cs typeface="Arial" pitchFamily="34" charset="0"/>
              </a:rPr>
              <a:t>6. Відсортувати таблицю «Учні» по показнику «Прізвище» по зростанню.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uk-UA" sz="2000" dirty="0" smtClean="0">
                <a:latin typeface="Arial" pitchFamily="34" charset="0"/>
                <a:cs typeface="Arial" pitchFamily="34" charset="0"/>
              </a:rPr>
              <a:t>7. Здійснити пошук прізвищ учнів за критерієм «Середній бал по предметам» - 2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F220B-DED1-4ACB-87AE-2C14D3780B34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/>
              <a:t>Форма (на </a:t>
            </a:r>
            <a:r>
              <a:rPr lang="ru-RU" sz="3000" dirty="0" smtClean="0"/>
              <a:t>один </a:t>
            </a:r>
            <a:r>
              <a:rPr lang="ru-RU" sz="3000" dirty="0" err="1" smtClean="0"/>
              <a:t>запис</a:t>
            </a:r>
            <a:r>
              <a:rPr lang="ru-RU" sz="3000" dirty="0" smtClean="0"/>
              <a:t>)</a:t>
            </a:r>
            <a:endParaRPr lang="ru-RU" sz="3000" dirty="0"/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1062038"/>
            <a:ext cx="7412038" cy="53133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866775" y="5949950"/>
            <a:ext cx="2868613" cy="439738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514850" y="4545013"/>
            <a:ext cx="2106613" cy="919162"/>
          </a:xfrm>
          <a:prstGeom prst="wedgeRoundRectCallout">
            <a:avLst>
              <a:gd name="adj1" fmla="val -88279"/>
              <a:gd name="adj2" fmla="val 99917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перехід</a:t>
            </a:r>
            <a:r>
              <a:rPr lang="ru-RU" sz="2400" b="0" dirty="0" smtClean="0"/>
              <a:t> </a:t>
            </a:r>
            <a:r>
              <a:rPr lang="ru-RU" sz="2400" b="0" dirty="0"/>
              <a:t>по </a:t>
            </a:r>
            <a:r>
              <a:rPr lang="ru-RU" sz="2400" b="0" dirty="0" err="1" smtClean="0"/>
              <a:t>записам</a:t>
            </a:r>
            <a:endParaRPr lang="ru-RU" sz="2400" b="0" dirty="0"/>
          </a:p>
        </p:txBody>
      </p:sp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0650" y="227013"/>
            <a:ext cx="1282700" cy="477837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7B0E5-A00A-4F41-97F4-6AA3A149ECA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Стрічкова</a:t>
            </a:r>
            <a:r>
              <a:rPr lang="ru-RU" sz="3000" dirty="0" smtClean="0"/>
              <a:t> </a:t>
            </a:r>
            <a:r>
              <a:rPr lang="ru-RU" sz="3000" dirty="0"/>
              <a:t>форма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219200"/>
            <a:ext cx="7902575" cy="434498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7800" y="260350"/>
            <a:ext cx="2916238" cy="444500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B89E9-1860-466C-9252-60383483CA2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Розділена</a:t>
            </a:r>
            <a:r>
              <a:rPr lang="ru-RU" sz="3000" dirty="0" smtClean="0"/>
              <a:t> </a:t>
            </a:r>
            <a:r>
              <a:rPr lang="ru-RU" sz="3000" dirty="0"/>
              <a:t>форма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39825"/>
            <a:ext cx="7600950" cy="50450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1350" y="244475"/>
            <a:ext cx="2717800" cy="438150"/>
          </a:xfrm>
          <a:prstGeom prst="rect">
            <a:avLst/>
          </a:prstGeom>
          <a:ln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8" y="1009650"/>
            <a:ext cx="4216400" cy="18415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936E5-E80A-4656-99BB-12BE77291E2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Режими</a:t>
            </a:r>
            <a:r>
              <a:rPr lang="ru-RU" sz="3000" dirty="0" smtClean="0"/>
              <a:t> </a:t>
            </a:r>
            <a:r>
              <a:rPr lang="ru-RU" sz="3000" dirty="0" err="1" smtClean="0"/>
              <a:t>роботи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/>
              <a:t>формами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73075" y="1012825"/>
            <a:ext cx="4208463" cy="1851025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5326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336496"/>
              </a:clrFrom>
              <a:clrTo>
                <a:srgbClr val="3364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" y="1800225"/>
            <a:ext cx="2232025" cy="29146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547688" y="1719263"/>
            <a:ext cx="620712" cy="84772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941638" y="3013075"/>
            <a:ext cx="6015037" cy="275152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>
                <a:solidFill>
                  <a:srgbClr val="4040C0"/>
                </a:solidFill>
              </a:rPr>
              <a:t>Режим </a:t>
            </a:r>
            <a:r>
              <a:rPr lang="ru-RU" sz="2400" dirty="0" err="1" smtClean="0">
                <a:solidFill>
                  <a:srgbClr val="4040C0"/>
                </a:solidFill>
              </a:rPr>
              <a:t>форми</a:t>
            </a:r>
            <a:r>
              <a:rPr lang="ru-RU" sz="2400" dirty="0" smtClean="0">
                <a:solidFill>
                  <a:srgbClr val="4040C0"/>
                </a:solidFill>
              </a:rPr>
              <a:t> </a:t>
            </a:r>
            <a:r>
              <a:rPr lang="ru-RU" sz="2400" b="0" dirty="0"/>
              <a:t>– </a:t>
            </a:r>
            <a:r>
              <a:rPr lang="ru-RU" sz="2400" b="0" dirty="0" smtClean="0"/>
              <a:t>перегляд та </a:t>
            </a:r>
            <a:r>
              <a:rPr lang="ru-RU" sz="2400" b="0" dirty="0" err="1" smtClean="0"/>
              <a:t>редагування</a:t>
            </a:r>
            <a:r>
              <a:rPr lang="ru-RU" sz="2400" b="0" dirty="0" smtClean="0"/>
              <a:t> д</a:t>
            </a:r>
            <a:r>
              <a:rPr lang="ru-RU" sz="2400" dirty="0" smtClean="0"/>
              <a:t>ани</a:t>
            </a:r>
            <a:r>
              <a:rPr lang="uk-UA" sz="2400" dirty="0" smtClean="0"/>
              <a:t>х</a:t>
            </a:r>
            <a:endParaRPr lang="ru-RU" sz="2400" b="0" dirty="0"/>
          </a:p>
          <a:p>
            <a:pPr marL="363538" indent="-363538"/>
            <a:r>
              <a:rPr lang="ru-RU" sz="2400" dirty="0">
                <a:solidFill>
                  <a:srgbClr val="4040C0"/>
                </a:solidFill>
              </a:rPr>
              <a:t>Режим макета</a:t>
            </a:r>
            <a:r>
              <a:rPr lang="ru-RU" sz="2400" b="0" dirty="0"/>
              <a:t> – </a:t>
            </a:r>
            <a:r>
              <a:rPr lang="ru-RU" sz="2400" b="0" dirty="0" smtClean="0"/>
              <a:t>перегляд </a:t>
            </a:r>
            <a:r>
              <a:rPr lang="ru-RU" sz="2400" b="0" dirty="0" err="1" smtClean="0"/>
              <a:t>даних</a:t>
            </a:r>
            <a:r>
              <a:rPr lang="ru-RU" sz="2400" b="0" dirty="0"/>
              <a:t>, </a:t>
            </a:r>
            <a:r>
              <a:rPr lang="ru-RU" sz="2400" b="0" dirty="0" err="1" smtClean="0"/>
              <a:t>змінення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оформлення</a:t>
            </a:r>
            <a:r>
              <a:rPr lang="ru-RU" sz="2400" b="0" dirty="0"/>
              <a:t>, </a:t>
            </a:r>
            <a:r>
              <a:rPr lang="ru-RU" sz="2400" b="0" dirty="0" err="1" smtClean="0"/>
              <a:t>переміщення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елементів</a:t>
            </a:r>
            <a:r>
              <a:rPr lang="ru-RU" sz="2400" b="0" dirty="0"/>
              <a:t>.</a:t>
            </a:r>
          </a:p>
          <a:p>
            <a:pPr marL="363538" indent="-363538">
              <a:spcBef>
                <a:spcPct val="20000"/>
              </a:spcBef>
            </a:pPr>
            <a:r>
              <a:rPr lang="ru-RU" sz="2400" dirty="0">
                <a:solidFill>
                  <a:srgbClr val="4040C0"/>
                </a:solidFill>
              </a:rPr>
              <a:t>Конструктор</a:t>
            </a:r>
            <a:r>
              <a:rPr lang="ru-RU" sz="2400" b="0" dirty="0">
                <a:solidFill>
                  <a:srgbClr val="4040C0"/>
                </a:solidFill>
              </a:rPr>
              <a:t> </a:t>
            </a:r>
            <a:r>
              <a:rPr lang="ru-RU" sz="2400" b="0" dirty="0"/>
              <a:t>– </a:t>
            </a:r>
            <a:r>
              <a:rPr lang="ru-RU" sz="2400" b="0" dirty="0" err="1" smtClean="0"/>
              <a:t>змінення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структури</a:t>
            </a:r>
            <a:r>
              <a:rPr lang="ru-RU" sz="2400" b="0" dirty="0" smtClean="0"/>
              <a:t> та </a:t>
            </a:r>
            <a:r>
              <a:rPr lang="ru-RU" sz="2400" b="0" dirty="0" err="1" smtClean="0"/>
              <a:t>оформлення</a:t>
            </a:r>
            <a:r>
              <a:rPr lang="ru-RU" sz="2400" b="0" dirty="0"/>
              <a:t>, </a:t>
            </a:r>
            <a:r>
              <a:rPr lang="ru-RU" sz="2400" b="0" dirty="0" err="1" smtClean="0"/>
              <a:t>додавання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нових</a:t>
            </a:r>
            <a:r>
              <a:rPr lang="ru-RU" sz="2400" b="0" dirty="0" smtClean="0"/>
              <a:t> </a:t>
            </a:r>
            <a:r>
              <a:rPr lang="ru-RU" sz="2400" dirty="0" err="1" smtClean="0"/>
              <a:t>е</a:t>
            </a:r>
            <a:r>
              <a:rPr lang="ru-RU" sz="2400" b="0" dirty="0" err="1" smtClean="0"/>
              <a:t>лементів</a:t>
            </a:r>
            <a:r>
              <a:rPr lang="ru-RU" sz="2400" b="0" dirty="0"/>
              <a:t>,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2" grpId="1" animBg="1"/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2950" y="1260475"/>
            <a:ext cx="5029200" cy="5219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8B8E7-BFF6-4401-8F21-1742C06D431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277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Конструктор форм</a:t>
            </a:r>
          </a:p>
        </p:txBody>
      </p:sp>
      <p:sp>
        <p:nvSpPr>
          <p:cNvPr id="362510" name="AutoShape 14"/>
          <p:cNvSpPr>
            <a:spLocks noChangeArrowheads="1"/>
          </p:cNvSpPr>
          <p:nvPr/>
        </p:nvSpPr>
        <p:spPr bwMode="auto">
          <a:xfrm rot="10800000">
            <a:off x="5564188" y="3965575"/>
            <a:ext cx="446087" cy="242888"/>
          </a:xfrm>
          <a:prstGeom prst="leftRightArrow">
            <a:avLst>
              <a:gd name="adj1" fmla="val 50000"/>
              <a:gd name="adj2" fmla="val 36732"/>
            </a:avLst>
          </a:prstGeom>
          <a:solidFill>
            <a:srgbClr val="3333FF"/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rot="10800000" wrap="none" anchor="ctr"/>
          <a:lstStyle/>
          <a:p>
            <a:pPr algn="ctr"/>
            <a:endParaRPr lang="ru-RU" b="0"/>
          </a:p>
        </p:txBody>
      </p:sp>
      <p:sp>
        <p:nvSpPr>
          <p:cNvPr id="362512" name="AutoShape 16"/>
          <p:cNvSpPr>
            <a:spLocks noChangeArrowheads="1"/>
          </p:cNvSpPr>
          <p:nvPr/>
        </p:nvSpPr>
        <p:spPr bwMode="auto">
          <a:xfrm>
            <a:off x="290513" y="925513"/>
            <a:ext cx="1736725" cy="969962"/>
          </a:xfrm>
          <a:prstGeom prst="wedgeRoundRectCallout">
            <a:avLst>
              <a:gd name="adj1" fmla="val 76038"/>
              <a:gd name="adj2" fmla="val 7440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заголовок </a:t>
            </a:r>
            <a:r>
              <a:rPr lang="ru-RU" sz="2400" b="0" dirty="0" err="1" smtClean="0"/>
              <a:t>форми</a:t>
            </a:r>
            <a:endParaRPr lang="ru-RU" sz="2400" b="0" dirty="0"/>
          </a:p>
        </p:txBody>
      </p:sp>
      <p:sp>
        <p:nvSpPr>
          <p:cNvPr id="362513" name="AutoShape 17"/>
          <p:cNvSpPr>
            <a:spLocks noChangeArrowheads="1"/>
          </p:cNvSpPr>
          <p:nvPr/>
        </p:nvSpPr>
        <p:spPr bwMode="auto">
          <a:xfrm>
            <a:off x="238125" y="3459163"/>
            <a:ext cx="1709738" cy="939800"/>
          </a:xfrm>
          <a:prstGeom prst="wedgeRoundRectCallout">
            <a:avLst>
              <a:gd name="adj1" fmla="val 78042"/>
              <a:gd name="adj2" fmla="val 545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область </a:t>
            </a:r>
            <a:r>
              <a:rPr lang="ru-RU" sz="2400" b="0" dirty="0" err="1" smtClean="0"/>
              <a:t>даних</a:t>
            </a:r>
            <a:endParaRPr lang="ru-RU" sz="2400" b="0" dirty="0"/>
          </a:p>
        </p:txBody>
      </p:sp>
      <p:sp>
        <p:nvSpPr>
          <p:cNvPr id="362514" name="AutoShape 18"/>
          <p:cNvSpPr>
            <a:spLocks noChangeArrowheads="1"/>
          </p:cNvSpPr>
          <p:nvPr/>
        </p:nvSpPr>
        <p:spPr bwMode="auto">
          <a:xfrm>
            <a:off x="163513" y="5416550"/>
            <a:ext cx="2051050" cy="917575"/>
          </a:xfrm>
          <a:prstGeom prst="wedgeRoundRectCallout">
            <a:avLst>
              <a:gd name="adj1" fmla="val 69779"/>
              <a:gd name="adj2" fmla="val 2580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примітка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форми</a:t>
            </a:r>
            <a:endParaRPr lang="ru-RU" sz="2400" b="0" dirty="0"/>
          </a:p>
        </p:txBody>
      </p:sp>
      <p:sp>
        <p:nvSpPr>
          <p:cNvPr id="362515" name="AutoShape 19"/>
          <p:cNvSpPr>
            <a:spLocks noChangeArrowheads="1"/>
          </p:cNvSpPr>
          <p:nvPr/>
        </p:nvSpPr>
        <p:spPr bwMode="auto">
          <a:xfrm>
            <a:off x="6616700" y="2620963"/>
            <a:ext cx="2097088" cy="927100"/>
          </a:xfrm>
          <a:prstGeom prst="wedgeRoundRectCallout">
            <a:avLst>
              <a:gd name="adj1" fmla="val -78134"/>
              <a:gd name="adj2" fmla="val 100987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зміна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розмірів</a:t>
            </a:r>
            <a:endParaRPr lang="ru-RU" sz="2400" b="0" dirty="0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 rot="-5400000">
            <a:off x="5024438" y="2555875"/>
            <a:ext cx="446088" cy="242887"/>
          </a:xfrm>
          <a:prstGeom prst="leftRightArrow">
            <a:avLst>
              <a:gd name="adj1" fmla="val 50000"/>
              <a:gd name="adj2" fmla="val 36732"/>
            </a:avLst>
          </a:prstGeom>
          <a:solidFill>
            <a:srgbClr val="3333FF"/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rot="10800000" wrap="none" anchor="ctr"/>
          <a:lstStyle/>
          <a:p>
            <a:pPr algn="ctr"/>
            <a:endParaRPr lang="ru-RU" b="0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 rot="-5400000">
            <a:off x="4516437" y="5421313"/>
            <a:ext cx="447675" cy="241300"/>
          </a:xfrm>
          <a:prstGeom prst="leftRightArrow">
            <a:avLst>
              <a:gd name="adj1" fmla="val 50000"/>
              <a:gd name="adj2" fmla="val 37105"/>
            </a:avLst>
          </a:prstGeom>
          <a:solidFill>
            <a:srgbClr val="3333FF"/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rot="10800000" wrap="none" anchor="ctr"/>
          <a:lstStyle/>
          <a:p>
            <a:pPr algn="ctr"/>
            <a:endParaRPr lang="ru-RU" b="0"/>
          </a:p>
        </p:txBody>
      </p:sp>
      <p:sp>
        <p:nvSpPr>
          <p:cNvPr id="26" name="AutoShape 14"/>
          <p:cNvSpPr>
            <a:spLocks noChangeArrowheads="1"/>
          </p:cNvSpPr>
          <p:nvPr/>
        </p:nvSpPr>
        <p:spPr bwMode="auto">
          <a:xfrm rot="-5400000">
            <a:off x="5045869" y="5904707"/>
            <a:ext cx="447675" cy="242887"/>
          </a:xfrm>
          <a:prstGeom prst="leftRightArrow">
            <a:avLst>
              <a:gd name="adj1" fmla="val 50000"/>
              <a:gd name="adj2" fmla="val 36863"/>
            </a:avLst>
          </a:prstGeom>
          <a:solidFill>
            <a:srgbClr val="3333FF"/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rot="10800000" wrap="none" anchor="ctr"/>
          <a:lstStyle/>
          <a:p>
            <a:pPr algn="ctr"/>
            <a:endParaRPr lang="ru-RU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0" grpId="0" animBg="1"/>
      <p:bldP spid="362512" grpId="0" animBg="1"/>
      <p:bldP spid="362513" grpId="0" animBg="1"/>
      <p:bldP spid="362514" grpId="0" animBg="1"/>
      <p:bldP spid="362515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2D4E5-5563-4464-AE71-C3B6C36AD44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Властивості</a:t>
            </a:r>
            <a:r>
              <a:rPr lang="ru-RU" sz="3000" dirty="0" smtClean="0"/>
              <a:t> </a:t>
            </a:r>
            <a:r>
              <a:rPr lang="ru-RU" sz="3000" dirty="0" err="1" smtClean="0"/>
              <a:t>форми</a:t>
            </a:r>
            <a:r>
              <a:rPr lang="ru-RU" sz="3000" dirty="0" smtClean="0"/>
              <a:t> та </a:t>
            </a:r>
            <a:r>
              <a:rPr lang="ru-RU" sz="3000" dirty="0" err="1" smtClean="0"/>
              <a:t>її</a:t>
            </a:r>
            <a:r>
              <a:rPr lang="ru-RU" sz="3000" dirty="0" smtClean="0"/>
              <a:t> </a:t>
            </a:r>
            <a:r>
              <a:rPr lang="ru-RU" sz="3000" dirty="0" err="1" smtClean="0"/>
              <a:t>елементів</a:t>
            </a:r>
            <a:endParaRPr lang="ru-RU" sz="3000" dirty="0"/>
          </a:p>
        </p:txBody>
      </p:sp>
      <p:pic>
        <p:nvPicPr>
          <p:cNvPr id="3379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941388"/>
            <a:ext cx="8440737" cy="18018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96875" y="947738"/>
            <a:ext cx="8428038" cy="1784350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5531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6475" y="1339850"/>
            <a:ext cx="1092200" cy="2794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5531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0963" y="1616075"/>
            <a:ext cx="749300" cy="8509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07975" y="27527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b="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4040C0"/>
                </a:solidFill>
              </a:rPr>
              <a:t>ПКМ – Свойства</a:t>
            </a:r>
            <a:endParaRPr lang="ru-RU" sz="2400" b="0" dirty="0">
              <a:solidFill>
                <a:srgbClr val="000000"/>
              </a:solidFill>
            </a:endParaRPr>
          </a:p>
        </p:txBody>
      </p:sp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988" y="3378200"/>
            <a:ext cx="4976812" cy="30559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702050" y="2906713"/>
            <a:ext cx="1717675" cy="927100"/>
          </a:xfrm>
          <a:prstGeom prst="wedgeRoundRectCallout">
            <a:avLst>
              <a:gd name="adj1" fmla="val -67237"/>
              <a:gd name="adj2" fmla="val 78395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вибір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елементу</a:t>
            </a:r>
            <a:endParaRPr lang="ru-RU" sz="2400" b="0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486400" y="2863850"/>
            <a:ext cx="344805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400" dirty="0">
                <a:solidFill>
                  <a:srgbClr val="4040C0"/>
                </a:solidFill>
              </a:rPr>
              <a:t>Макет</a:t>
            </a:r>
            <a:r>
              <a:rPr lang="ru-RU" sz="2400" b="0" dirty="0"/>
              <a:t> = </a:t>
            </a:r>
            <a:r>
              <a:rPr lang="ru-RU" sz="2400" b="0" dirty="0" err="1" smtClean="0"/>
              <a:t>оформлення</a:t>
            </a:r>
            <a:endParaRPr lang="ru-RU" sz="2400" b="0" dirty="0"/>
          </a:p>
          <a:p>
            <a:pPr marL="363538" indent="-363538">
              <a:spcBef>
                <a:spcPts val="1200"/>
              </a:spcBef>
            </a:pPr>
            <a:r>
              <a:rPr lang="ru-RU" sz="2400" dirty="0">
                <a:solidFill>
                  <a:srgbClr val="4040C0"/>
                </a:solidFill>
              </a:rPr>
              <a:t>Данные</a:t>
            </a:r>
            <a:r>
              <a:rPr lang="ru-RU" sz="2400" b="0" dirty="0">
                <a:solidFill>
                  <a:srgbClr val="4040C0"/>
                </a:solidFill>
              </a:rPr>
              <a:t>:</a:t>
            </a:r>
            <a:r>
              <a:rPr lang="ru-RU" sz="2400" b="0" dirty="0"/>
              <a:t> </a:t>
            </a:r>
            <a:r>
              <a:rPr lang="ru-RU" sz="2400" b="0" dirty="0" err="1" smtClean="0"/>
              <a:t>джерело</a:t>
            </a:r>
            <a:r>
              <a:rPr lang="ru-RU" sz="2400" b="0" dirty="0" smtClean="0"/>
              <a:t> </a:t>
            </a:r>
            <a:r>
              <a:rPr lang="ru-RU" sz="2400" b="0" dirty="0"/>
              <a:t>(</a:t>
            </a:r>
            <a:r>
              <a:rPr lang="ru-RU" sz="2400" b="0" dirty="0" err="1" smtClean="0"/>
              <a:t>таблиця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або</a:t>
            </a:r>
            <a:r>
              <a:rPr lang="ru-RU" sz="2400" b="0" dirty="0" smtClean="0"/>
              <a:t> запит), </a:t>
            </a:r>
            <a:r>
              <a:rPr lang="ru-RU" sz="2400" b="0" dirty="0" err="1" smtClean="0"/>
              <a:t>фільтр</a:t>
            </a:r>
            <a:r>
              <a:rPr lang="ru-RU" sz="2400" b="0" dirty="0"/>
              <a:t>, </a:t>
            </a:r>
            <a:r>
              <a:rPr lang="ru-RU" sz="2400" b="0" dirty="0" err="1" smtClean="0"/>
              <a:t>сортування</a:t>
            </a:r>
            <a:endParaRPr lang="ru-RU" sz="2400" b="0" dirty="0"/>
          </a:p>
          <a:p>
            <a:pPr marL="363538" indent="-363538">
              <a:spcBef>
                <a:spcPts val="1200"/>
              </a:spcBef>
            </a:pPr>
            <a:r>
              <a:rPr lang="ru-RU" sz="2400" dirty="0">
                <a:solidFill>
                  <a:srgbClr val="4040C0"/>
                </a:solidFill>
              </a:rPr>
              <a:t>События:</a:t>
            </a:r>
            <a:r>
              <a:rPr lang="ru-RU" sz="2400" b="0" dirty="0"/>
              <a:t> </a:t>
            </a:r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клавіші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миша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відкриття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закриття</a:t>
            </a:r>
            <a:endParaRPr lang="ru-RU" sz="2400" b="0" dirty="0"/>
          </a:p>
          <a:p>
            <a:pPr marL="452438" lvl="1" indent="-276225">
              <a:buFont typeface="Arial" charset="0"/>
              <a:buChar char="•"/>
            </a:pPr>
            <a:r>
              <a:rPr lang="ru-RU" sz="2400" b="0" dirty="0" err="1" smtClean="0"/>
              <a:t>зміна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запису</a:t>
            </a:r>
            <a:endParaRPr lang="ru-RU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 animBg="1"/>
      <p:bldP spid="20" grpId="1" animBg="1"/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DEFAD-9421-460E-AEAB-816562B510D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dirty="0" err="1" smtClean="0"/>
              <a:t>Деякі</a:t>
            </a:r>
            <a:r>
              <a:rPr lang="ru-RU" sz="3000" dirty="0" smtClean="0"/>
              <a:t> </a:t>
            </a:r>
            <a:r>
              <a:rPr lang="ru-RU" sz="3000" dirty="0" err="1" smtClean="0"/>
              <a:t>властивості</a:t>
            </a:r>
            <a:r>
              <a:rPr lang="ru-RU" sz="3000" dirty="0" smtClean="0"/>
              <a:t> форм </a:t>
            </a:r>
            <a:r>
              <a:rPr lang="ru-RU" sz="3000" dirty="0"/>
              <a:t>(</a:t>
            </a:r>
            <a:r>
              <a:rPr lang="ru-RU" sz="3000" i="1" dirty="0"/>
              <a:t>Макет</a:t>
            </a:r>
            <a:r>
              <a:rPr lang="ru-RU" sz="3000" dirty="0"/>
              <a:t>)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663" y="1409700"/>
            <a:ext cx="3810000" cy="42164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4297363" y="946150"/>
            <a:ext cx="1717675" cy="508000"/>
          </a:xfrm>
          <a:prstGeom prst="wedgeRoundRectCallout">
            <a:avLst>
              <a:gd name="adj1" fmla="val -67237"/>
              <a:gd name="adj2" fmla="val 78395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 err="1" smtClean="0"/>
              <a:t>підпис</a:t>
            </a:r>
            <a:endParaRPr lang="ru-RU" sz="2400" b="0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4306888" y="5805488"/>
            <a:ext cx="2832100" cy="903287"/>
          </a:xfrm>
          <a:prstGeom prst="wedgeRoundRectCallout">
            <a:avLst>
              <a:gd name="adj1" fmla="val -51559"/>
              <a:gd name="adj2" fmla="val -9637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кнопки </a:t>
            </a:r>
            <a:r>
              <a:rPr lang="ru-RU" sz="2400" b="0" dirty="0" smtClean="0"/>
              <a:t>переходу (так</a:t>
            </a:r>
            <a:r>
              <a:rPr lang="en-US" sz="2400" b="0" dirty="0" smtClean="0"/>
              <a:t>/</a:t>
            </a:r>
            <a:r>
              <a:rPr lang="ru-RU" sz="2400" b="0" dirty="0" err="1" smtClean="0"/>
              <a:t>ні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187325" y="1387475"/>
            <a:ext cx="2060575" cy="1366838"/>
          </a:xfrm>
          <a:prstGeom prst="wedgeRoundRectCallout">
            <a:avLst>
              <a:gd name="adj1" fmla="val 73405"/>
              <a:gd name="adj2" fmla="val 8967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область </a:t>
            </a:r>
            <a:r>
              <a:rPr lang="ru-RU" sz="2400" b="0" dirty="0" err="1" smtClean="0"/>
              <a:t>виділення</a:t>
            </a:r>
            <a:endParaRPr lang="ru-RU" sz="2400" b="0" dirty="0"/>
          </a:p>
          <a:p>
            <a:pPr algn="ctr">
              <a:defRPr/>
            </a:pPr>
            <a:r>
              <a:rPr lang="ru-RU" sz="2400" b="0" dirty="0" smtClean="0"/>
              <a:t>(так</a:t>
            </a:r>
            <a:r>
              <a:rPr lang="en-US" sz="2400" b="0" dirty="0" smtClean="0"/>
              <a:t>/</a:t>
            </a:r>
            <a:r>
              <a:rPr lang="ru-RU" sz="2400" b="0" dirty="0" err="1" smtClean="0"/>
              <a:t>ні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 rot="10800000">
            <a:off x="6191250" y="3316288"/>
            <a:ext cx="447675" cy="242887"/>
          </a:xfrm>
          <a:prstGeom prst="leftRightArrow">
            <a:avLst>
              <a:gd name="adj1" fmla="val 50000"/>
              <a:gd name="adj2" fmla="val 36863"/>
            </a:avLst>
          </a:prstGeom>
          <a:solidFill>
            <a:srgbClr val="3333FF"/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rot="10800000" wrap="none" anchor="ctr"/>
          <a:lstStyle/>
          <a:p>
            <a:pPr algn="ctr"/>
            <a:endParaRPr lang="ru-RU" b="0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6775450" y="1320800"/>
            <a:ext cx="2060575" cy="1366838"/>
          </a:xfrm>
          <a:prstGeom prst="wedgeRoundRectCallout">
            <a:avLst>
              <a:gd name="adj1" fmla="val -60820"/>
              <a:gd name="adj2" fmla="val 9612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 err="1" smtClean="0"/>
              <a:t>змінний</a:t>
            </a:r>
            <a:r>
              <a:rPr lang="ru-RU" sz="2400" dirty="0" smtClean="0"/>
              <a:t> кордон</a:t>
            </a:r>
          </a:p>
          <a:p>
            <a:pPr algn="ctr">
              <a:defRPr/>
            </a:pPr>
            <a:r>
              <a:rPr lang="ru-RU" sz="2400" dirty="0" smtClean="0"/>
              <a:t>(так</a:t>
            </a:r>
            <a:r>
              <a:rPr lang="en-US" sz="2400" b="0" dirty="0" smtClean="0"/>
              <a:t>/</a:t>
            </a:r>
            <a:r>
              <a:rPr lang="ru-RU" sz="2400" b="0" dirty="0" err="1" smtClean="0"/>
              <a:t>ні</a:t>
            </a:r>
            <a:r>
              <a:rPr lang="ru-RU" sz="2400" b="0" dirty="0" smtClean="0"/>
              <a:t>)</a:t>
            </a:r>
            <a:endParaRPr lang="ru-RU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581</Words>
  <Application>Microsoft Office PowerPoint</Application>
  <PresentationFormat>Экран (4:3)</PresentationFormat>
  <Paragraphs>161</Paragraphs>
  <Slides>22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БАЗИ ДАНИХ. ACCESS 2007 Форми, сортування, фільтрація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ДАННЫХ. ACCESS 2007</dc:title>
  <dc:creator>Admin</dc:creator>
  <cp:lastModifiedBy>Лемішко Людмила Анатоліївна</cp:lastModifiedBy>
  <cp:revision>40</cp:revision>
  <dcterms:created xsi:type="dcterms:W3CDTF">2012-01-30T16:56:18Z</dcterms:created>
  <dcterms:modified xsi:type="dcterms:W3CDTF">2014-03-25T12:54:15Z</dcterms:modified>
</cp:coreProperties>
</file>