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75" autoAdjust="0"/>
  </p:normalViewPr>
  <p:slideViewPr>
    <p:cSldViewPr>
      <p:cViewPr varScale="1">
        <p:scale>
          <a:sx n="76" d="100"/>
          <a:sy n="76" d="100"/>
        </p:scale>
        <p:origin x="12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2CD62-6C1B-4375-8BDA-C69BD4FD725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688115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D26B4-B47C-4869-98F1-FE47AE359C76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1793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6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02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44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93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9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13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1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4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8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99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9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92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23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357430"/>
            <a:ext cx="8529450" cy="175432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Твоя інформаційна безпека</a:t>
            </a:r>
          </a:p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 мережі Інтернет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8119" y="761164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Інтернет шахрайство - …?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01476" y="1562396"/>
            <a:ext cx="70008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Сказати що в Інтернеті існує шахрайство – це не сказати нічого.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57158" y="4071942"/>
            <a:ext cx="5072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Фальшиві товари на аукціонах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85786" y="4429132"/>
            <a:ext cx="5000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Банківська афера, або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фішинг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85786" y="4812581"/>
            <a:ext cx="47863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Афера «Ви виграли   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безкоштовний </a:t>
            </a:r>
            <a:r>
              <a:rPr lang="uk-UA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uk-UA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одарунок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!»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67158" y="5565362"/>
            <a:ext cx="3643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Благодійна афера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67158" y="5948428"/>
            <a:ext cx="2786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Шантаж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3500438"/>
            <a:ext cx="56436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Інтернет-шахрайства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2" name="Picture 8" descr="D:\Безпека в Інтернеті\Безпека в Інтернеті\blago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3C8E2"/>
              </a:clrFrom>
              <a:clrTo>
                <a:srgbClr val="A3C8E2">
                  <a:alpha val="0"/>
                </a:srgbClr>
              </a:clrTo>
            </a:clrChange>
          </a:blip>
          <a:srcRect l="27157" r="20332"/>
          <a:stretch>
            <a:fillRect/>
          </a:stretch>
        </p:blipFill>
        <p:spPr bwMode="auto">
          <a:xfrm>
            <a:off x="8143900" y="214290"/>
            <a:ext cx="785818" cy="1122368"/>
          </a:xfrm>
          <a:prstGeom prst="rect">
            <a:avLst/>
          </a:prstGeom>
          <a:noFill/>
        </p:spPr>
      </p:pic>
      <p:pic>
        <p:nvPicPr>
          <p:cNvPr id="21515" name="Picture 11" descr="D:\Безпека в Інтернеті\Безпека в Інтернеті\1699654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928934"/>
            <a:ext cx="3681713" cy="3523514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701476" y="2144206"/>
            <a:ext cx="67687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Інтернет– це рай для шахрайства. </a:t>
            </a:r>
            <a:endParaRPr lang="uk-UA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505" grpId="0"/>
      <p:bldP spid="21506" grpId="0"/>
      <p:bldP spid="21507" grpId="0"/>
      <p:bldP spid="21508" grpId="0"/>
      <p:bldP spid="21509" grpId="0"/>
      <p:bldP spid="215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4262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On-line </a:t>
            </a:r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полювання - …?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0" name="Picture 2" descr="D:\Безпека в Інтернеті\Безпека в Інтернеті\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3674" y="1071547"/>
            <a:ext cx="2954299" cy="20717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747394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Хижаки встановлюють контакт із дітьми шляхом розмов у чат-кімнатах, обміну миттєвими повідомленнями, завдяки електронній пошті або дошкам повідомлень.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86030" y="2218016"/>
            <a:ext cx="5214974" cy="3416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Хижаки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вислуховують дітей і співчувають їхнім проблемам, намагаються «послабити комплекси» молодих людей,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поступово вводячи у свої розмови сексуальний контекст або показуючи їм відверто сексуальні матеріали.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Деякі он-лайн-хижаки намагаються одразу ж втягнути дітей у відверто сексуальні розмови. </a:t>
            </a:r>
            <a:r>
              <a:rPr kumimoji="0" lang="uk-UA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Цей більш прямолінійний підхід може включати і сексуальне домагання.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Хижаки також можуть запрошувати дітей, з якими вони знайомляться в он-лайні, до контакту віч-на-віч.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4" descr="D:\Безпека в Інтернеті\Безпека в Інтернеті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429000"/>
            <a:ext cx="2990850" cy="1533525"/>
          </a:xfrm>
          <a:prstGeom prst="rect">
            <a:avLst/>
          </a:prstGeom>
          <a:noFill/>
        </p:spPr>
      </p:pic>
      <p:pic>
        <p:nvPicPr>
          <p:cNvPr id="22533" name="Picture 5" descr="D:\Безпека в Інтернеті\Безпека в Інтернеті\article.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143512"/>
            <a:ext cx="1238225" cy="1238225"/>
          </a:xfrm>
          <a:prstGeom prst="rect">
            <a:avLst/>
          </a:prstGeom>
          <a:noFill/>
        </p:spPr>
      </p:pic>
      <p:pic>
        <p:nvPicPr>
          <p:cNvPr id="22534" name="Picture 6" descr="D:\Безпека в Інтернеті\Безпека в Інтернеті\buratino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214290"/>
            <a:ext cx="1014560" cy="79573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5000636"/>
            <a:ext cx="4860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5" descr="D:\Безпека в Інтернеті\ph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3" y="5143512"/>
            <a:ext cx="164856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253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9148"/>
            <a:ext cx="7290054" cy="1499616"/>
          </a:xfrm>
        </p:spPr>
        <p:txBody>
          <a:bodyPr/>
          <a:lstStyle/>
          <a:p>
            <a:r>
              <a:rPr lang="uk-UA" dirty="0" smtClean="0"/>
              <a:t>Захист Комп'ютера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0267" y="2276872"/>
            <a:ext cx="8214221" cy="402336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На комп'ютері  завжди  має функціонувати антивірусне програмне забезпечення. Стежте за його актуальністю. Налаштуйте програму в такий спосіб, щоб вона автоматично сканувала систему, коли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працюєте, скажімо, по неділях чи вночі.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Не відкривайте додані файли, які надходять разом із повідомленнями електронної пошти, якщо ви не впевнені, що вони містять саме ті дані, на які ви чекаєте.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Використовуйте лише те програмне забезпечення, яке надійшло з перевірених джерел. 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Своєчасно оновлюйте операційну систему. </a:t>
            </a:r>
          </a:p>
          <a:p>
            <a:pPr marL="0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1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285992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Як захистити себе в мережі Інтернет?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7635" y="174476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Правила Інтернет-БЕЗПЕКИ та Інтернет-Етики?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857364"/>
            <a:ext cx="621510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Ніколи не давайте приватної інформації про себе (прізвище, номер телефону, адресу, номер школи) без </a:t>
            </a:r>
            <a:r>
              <a:rPr lang="uk-UA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дозволу батьків.</a:t>
            </a:r>
            <a:endParaRPr lang="ru-RU" sz="800" b="1" dirty="0" smtClean="0"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3085927"/>
            <a:ext cx="621510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Якщо хтось говорить вам, надсилає вам, або ви самі віднайшли у мережі щось, що бентежить вас, не намагайтеся розібратися в цьому самостійно. </a:t>
            </a:r>
            <a:r>
              <a:rPr lang="uk-UA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Зверніться до батьків або вчителів - вони знають, що треба робити</a:t>
            </a:r>
            <a:r>
              <a:rPr lang="uk-UA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800" dirty="0" smtClean="0"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4549676"/>
            <a:ext cx="621510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Зустрічі у реальному житті із знайомими по </a:t>
            </a:r>
            <a:r>
              <a:rPr lang="uk-UA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Інтернет-спілкуванню</a:t>
            </a:r>
            <a:r>
              <a:rPr lang="uk-UA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є дуже гарною ідеєю, оскільки люди можуть бути дуже різними у електронному спілкуванні і при реальній зустрічі. Якщо ж ви все ж хочете зустрітися з ними, повідомте про це батьків, і нехай вони підуть на першу зустріч разом з вами</a:t>
            </a:r>
            <a:endParaRPr lang="ru-RU" sz="800" dirty="0" smtClean="0">
              <a:latin typeface="Arial" pitchFamily="34" charset="0"/>
            </a:endParaRPr>
          </a:p>
        </p:txBody>
      </p:sp>
      <p:pic>
        <p:nvPicPr>
          <p:cNvPr id="23554" name="Picture 2" descr="D:\Безпека в Інтернеті\bezpeka-v-interne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1086706" cy="1054105"/>
          </a:xfrm>
          <a:prstGeom prst="rect">
            <a:avLst/>
          </a:prstGeom>
          <a:noFill/>
        </p:spPr>
      </p:pic>
      <p:pic>
        <p:nvPicPr>
          <p:cNvPr id="23555" name="Picture 3" descr="D:\Безпека в Інтернеті\64973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1210825" cy="855650"/>
          </a:xfrm>
          <a:prstGeom prst="rect">
            <a:avLst/>
          </a:prstGeom>
          <a:noFill/>
        </p:spPr>
      </p:pic>
      <p:pic>
        <p:nvPicPr>
          <p:cNvPr id="23556" name="Picture 4" descr="D:\Безпека в Інтернеті\SoOy2a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929198"/>
            <a:ext cx="1191249" cy="933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28" y="214290"/>
            <a:ext cx="635798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відкривайте листи електронної пошти, файли або Web-сторінки, отримані від людей, яких ви реально не знаєте або не довіряєте.</a:t>
            </a:r>
            <a:endParaRPr lang="ru-RU" sz="800" dirty="0" smtClean="0"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214422"/>
            <a:ext cx="63579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Нікому не давайте свій пароль, за виключенням дорослих вашої родини.</a:t>
            </a:r>
            <a:endParaRPr lang="ru-RU" sz="800" dirty="0" smtClean="0"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1928802"/>
            <a:ext cx="63579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Ніколи не робіть того, що може коштувати грошей вашій родині, окрім випадків, коли поруч з вами батьки.</a:t>
            </a:r>
            <a:endParaRPr lang="ru-RU" sz="800" dirty="0" smtClean="0"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643182"/>
            <a:ext cx="63579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Завжди будьте ввічливими у електронному листуванні, і ваші кореспонденти будуть ввічливими з вами.</a:t>
            </a:r>
            <a:endParaRPr lang="ru-RU" sz="800" dirty="0" smtClean="0"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3357562"/>
            <a:ext cx="635798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електронних листах не застосовуйте текст, набраний у ВЕРХНЬОМУ РЕГІСТРІ - це сприймається у мережі як крик, і може прикро вразити вашого співрозмовника.</a:t>
            </a:r>
            <a:endParaRPr lang="ru-RU" sz="800" dirty="0" smtClean="0"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4357694"/>
            <a:ext cx="635798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розсилайте листи з будь-якою інформацією незнайомим людям без їхнього прохання - це сприймається як "спам", і звичайно засмучує користувачів мережі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5643578"/>
            <a:ext cx="63579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Завжди поводьтеся у мережі так, як би ви хотіли, щоб поводилися з вами</a:t>
            </a:r>
            <a:r>
              <a:rPr lang="ru-RU" sz="800" dirty="0" smtClean="0">
                <a:latin typeface="Arial" pitchFamily="34" charset="0"/>
              </a:rPr>
              <a:t> </a:t>
            </a:r>
            <a:endParaRPr lang="ru-RU" sz="2400" dirty="0" smtClean="0">
              <a:latin typeface="Arial" pitchFamily="34" charset="0"/>
            </a:endParaRPr>
          </a:p>
        </p:txBody>
      </p:sp>
      <p:pic>
        <p:nvPicPr>
          <p:cNvPr id="13" name="Picture 6" descr="D:\Безпека в Інтернеті\Безпека в Інтернеті\1358426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572140"/>
            <a:ext cx="1063626" cy="792163"/>
          </a:xfrm>
          <a:prstGeom prst="rect">
            <a:avLst/>
          </a:prstGeom>
          <a:noFill/>
        </p:spPr>
      </p:pic>
      <p:pic>
        <p:nvPicPr>
          <p:cNvPr id="25602" name="Picture 2" descr="D:\Безпека в Інтернеті\Безпека в Інтернеті\duplicat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429132"/>
            <a:ext cx="1098392" cy="998538"/>
          </a:xfrm>
          <a:prstGeom prst="rect">
            <a:avLst/>
          </a:prstGeom>
          <a:noFill/>
        </p:spPr>
      </p:pic>
      <p:pic>
        <p:nvPicPr>
          <p:cNvPr id="25603" name="Picture 3" descr="D:\Безпека в Інтернеті\Безпека в Інтернеті\svichka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429000"/>
            <a:ext cx="790575" cy="790575"/>
          </a:xfrm>
          <a:prstGeom prst="rect">
            <a:avLst/>
          </a:prstGeom>
          <a:noFill/>
        </p:spPr>
      </p:pic>
      <p:pic>
        <p:nvPicPr>
          <p:cNvPr id="25604" name="Picture 4" descr="D:\Безпека в Інтернеті\Безпека в Інтернеті\4986_bi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786058"/>
            <a:ext cx="802946" cy="708053"/>
          </a:xfrm>
          <a:prstGeom prst="rect">
            <a:avLst/>
          </a:prstGeom>
          <a:noFill/>
        </p:spPr>
      </p:pic>
      <p:pic>
        <p:nvPicPr>
          <p:cNvPr id="25605" name="Picture 5" descr="D:\Безпека в Інтернеті\Безпека в Інтернеті\1346395298_moshenn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000240"/>
            <a:ext cx="931815" cy="706739"/>
          </a:xfrm>
          <a:prstGeom prst="rect">
            <a:avLst/>
          </a:prstGeom>
          <a:noFill/>
        </p:spPr>
      </p:pic>
      <p:pic>
        <p:nvPicPr>
          <p:cNvPr id="16" name="Picture 6" descr="D:\Безпека в Інтернеті\images (1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8" y="1214422"/>
            <a:ext cx="1031610" cy="642940"/>
          </a:xfrm>
          <a:prstGeom prst="rect">
            <a:avLst/>
          </a:prstGeom>
          <a:noFill/>
        </p:spPr>
      </p:pic>
      <p:pic>
        <p:nvPicPr>
          <p:cNvPr id="17" name="Picture 7" descr="D:\Безпека в Інтернеті\images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85728"/>
            <a:ext cx="1071570" cy="717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797936"/>
            <a:ext cx="6215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Інтернет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….?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928802"/>
            <a:ext cx="6143668" cy="369332"/>
          </a:xfrm>
          <a:prstGeom prst="rect">
            <a:avLst/>
          </a:prstGeom>
          <a:solidFill>
            <a:schemeClr val="lt1">
              <a:alpha val="93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Всесвітня</a:t>
            </a:r>
            <a:r>
              <a:rPr lang="ru-RU" dirty="0" smtClean="0"/>
              <a:t> система </a:t>
            </a:r>
            <a:r>
              <a:rPr lang="ru-RU" dirty="0" err="1" smtClean="0"/>
              <a:t>взаємосполучених</a:t>
            </a:r>
            <a:r>
              <a:rPr lang="ru-RU" dirty="0" smtClean="0"/>
              <a:t> </a:t>
            </a:r>
            <a:r>
              <a:rPr lang="ru-RU" dirty="0" err="1" smtClean="0"/>
              <a:t>комп'ютерних</a:t>
            </a:r>
            <a:r>
              <a:rPr lang="ru-RU" dirty="0" smtClean="0"/>
              <a:t> мереж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572008"/>
            <a:ext cx="778674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урядових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дротових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бездротових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основу для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величезної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як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взаємопов'язані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гіпертекстові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павутини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Wide Web — WWW)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 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3071810"/>
            <a:ext cx="450059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мережею мереж.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D:\Безпека в Інтернеті\Безпека в Інтернеті\sitema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500306"/>
            <a:ext cx="2616205" cy="1962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27584" y="2132856"/>
            <a:ext cx="7848872" cy="351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Соціальні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мережі, чати, форуми сайти-знайомств та інші сайти приховують багато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небезпек.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Знання цих небезпек дозволить їх уникнути.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3"/>
          <p:cNvSpPr/>
          <p:nvPr/>
        </p:nvSpPr>
        <p:spPr>
          <a:xfrm>
            <a:off x="395536" y="797936"/>
            <a:ext cx="6215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Інтернет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безпека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67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6215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Інтернет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….?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1285860"/>
            <a:ext cx="3571900" cy="369332"/>
          </a:xfrm>
          <a:prstGeom prst="rect">
            <a:avLst/>
          </a:prstGeom>
          <a:solidFill>
            <a:schemeClr val="lt1">
              <a:alpha val="93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веб-сторінки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2357430"/>
            <a:ext cx="3571900" cy="369332"/>
          </a:xfrm>
          <a:prstGeom prst="rect">
            <a:avLst/>
          </a:prstGeom>
          <a:solidFill>
            <a:schemeClr val="lt1">
              <a:alpha val="93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dirty="0" smtClean="0"/>
              <a:t> (  </a:t>
            </a:r>
            <a:r>
              <a:rPr lang="uk-UA" dirty="0" smtClean="0"/>
              <a:t>електронна пошта)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14942" y="3416858"/>
            <a:ext cx="3571900" cy="369332"/>
          </a:xfrm>
          <a:prstGeom prst="rect">
            <a:avLst/>
          </a:prstGeom>
          <a:solidFill>
            <a:schemeClr val="lt1">
              <a:alpha val="93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FTP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(файлові архіви)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4572008"/>
            <a:ext cx="3571900" cy="369332"/>
          </a:xfrm>
          <a:prstGeom prst="rect">
            <a:avLst/>
          </a:prstGeom>
          <a:solidFill>
            <a:schemeClr val="lt1">
              <a:alpha val="93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мережі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5500702"/>
            <a:ext cx="3571900" cy="369332"/>
          </a:xfrm>
          <a:prstGeom prst="rect">
            <a:avLst/>
          </a:prstGeom>
          <a:solidFill>
            <a:schemeClr val="lt1">
              <a:alpha val="93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Чати, форуми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Безпека в Інтернеті\Безпека в Інтернеті\socialmediadataflow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274"/>
          <a:stretch>
            <a:fillRect/>
          </a:stretch>
        </p:blipFill>
        <p:spPr bwMode="auto">
          <a:xfrm>
            <a:off x="571472" y="4214818"/>
            <a:ext cx="1912286" cy="1416056"/>
          </a:xfrm>
          <a:prstGeom prst="rect">
            <a:avLst/>
          </a:prstGeom>
          <a:noFill/>
        </p:spPr>
      </p:pic>
      <p:pic>
        <p:nvPicPr>
          <p:cNvPr id="3075" name="Picture 3" descr="D:\Безпека в Інтернеті\Безпека в Інтернеті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500570"/>
            <a:ext cx="1106469" cy="829852"/>
          </a:xfrm>
          <a:prstGeom prst="rect">
            <a:avLst/>
          </a:prstGeom>
          <a:noFill/>
        </p:spPr>
      </p:pic>
      <p:pic>
        <p:nvPicPr>
          <p:cNvPr id="3076" name="Picture 4" descr="D:\Безпека в Інтернеті\Безпека в Інтернеті\Темпы роста Интернет-маркетинга в Украине ниже, чем в России_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000108"/>
            <a:ext cx="1400806" cy="1047103"/>
          </a:xfrm>
          <a:prstGeom prst="rect">
            <a:avLst/>
          </a:prstGeom>
          <a:noFill/>
        </p:spPr>
      </p:pic>
      <p:pic>
        <p:nvPicPr>
          <p:cNvPr id="3077" name="Picture 5" descr="D:\Безпека в Інтернеті\Безпека в Інтернеті\les258_image6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785926"/>
            <a:ext cx="1511715" cy="1562106"/>
          </a:xfrm>
          <a:prstGeom prst="rect">
            <a:avLst/>
          </a:prstGeom>
          <a:noFill/>
        </p:spPr>
      </p:pic>
      <p:pic>
        <p:nvPicPr>
          <p:cNvPr id="3078" name="Picture 6" descr="D:\Безпека в Інтернеті\Безпека в Інтернеті\send-email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071678"/>
            <a:ext cx="1579544" cy="1483299"/>
          </a:xfrm>
          <a:prstGeom prst="rect">
            <a:avLst/>
          </a:prstGeom>
          <a:noFill/>
        </p:spPr>
      </p:pic>
      <p:pic>
        <p:nvPicPr>
          <p:cNvPr id="3079" name="Picture 7" descr="D:\Безпека в Інтернеті\Безпека в Інтернеті\pige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357430"/>
            <a:ext cx="1070163" cy="915987"/>
          </a:xfrm>
          <a:prstGeom prst="rect">
            <a:avLst/>
          </a:prstGeom>
          <a:noFill/>
        </p:spPr>
      </p:pic>
      <p:pic>
        <p:nvPicPr>
          <p:cNvPr id="3080" name="Picture 8" descr="D:\Безпека в Інтернеті\Безпека в Інтернеті\ftp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429000"/>
            <a:ext cx="1150733" cy="766397"/>
          </a:xfrm>
          <a:prstGeom prst="rect">
            <a:avLst/>
          </a:prstGeom>
          <a:noFill/>
        </p:spPr>
      </p:pic>
      <p:pic>
        <p:nvPicPr>
          <p:cNvPr id="3081" name="Picture 9" descr="D:\Безпека в Інтернеті\Безпека в Інтернеті\module132637119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643578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628800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Чи безпечний Інтернет?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140968"/>
            <a:ext cx="8358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Чого потрібно остерігатися в мережі?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857628"/>
            <a:ext cx="30718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Хробаки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08861"/>
            <a:ext cx="67151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невелика програма, яка має здатність розмножуватися та знищувати інформацію, блокувати роботу комп’ютера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Безпека в Інтернеті\загруженное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2476500" cy="1847850"/>
          </a:xfrm>
          <a:prstGeom prst="rect">
            <a:avLst/>
          </a:prstGeom>
          <a:noFill/>
        </p:spPr>
      </p:pic>
      <p:pic>
        <p:nvPicPr>
          <p:cNvPr id="5123" name="Picture 3" descr="D:\Безпека в Інтернеті\загруженное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BFF"/>
              </a:clrFrom>
              <a:clrTo>
                <a:srgbClr val="FC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142852"/>
            <a:ext cx="1876431" cy="14073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1928802"/>
            <a:ext cx="557216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хробак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CodeRed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вийшов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2001 року, за 14 годин заразив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обійшовся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2,6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мільярда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доларів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3143248"/>
            <a:ext cx="4544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вірус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пробрався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орбіту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3500438"/>
            <a:ext cx="564360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виявився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заражений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черв'яком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Gammima.AG,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MMORPG-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42852"/>
            <a:ext cx="77867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Комп’ютерний  вірус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4" name="Picture 4" descr="D:\Безпека в Інтернеті\300px-Dbjj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5"/>
          <a:stretch>
            <a:fillRect/>
          </a:stretch>
        </p:blipFill>
        <p:spPr bwMode="auto">
          <a:xfrm>
            <a:off x="642910" y="4786322"/>
            <a:ext cx="1643074" cy="160290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428860" y="5143512"/>
            <a:ext cx="642942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схожі на віруси, так як розмножуються і роблять власні копії, але на відміну від вірусів не потребують носія і передаються здебільшого через  електронну пошту.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/>
      <p:bldP spid="10" grpId="0" animBg="1"/>
      <p:bldP spid="11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0"/>
            <a:ext cx="3929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Хакери</a:t>
            </a:r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 …?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7" name="Picture 3" descr="D:\Безпека в Інтернеті\story-песочница-ЕГЭ-хакер-209322.jpeg"/>
          <p:cNvPicPr>
            <a:picLocks noChangeAspect="1" noChangeArrowheads="1"/>
          </p:cNvPicPr>
          <p:nvPr/>
        </p:nvPicPr>
        <p:blipFill>
          <a:blip r:embed="rId2" cstate="print"/>
          <a:srcRect l="62986" t="26915" r="7326" b="10089"/>
          <a:stretch>
            <a:fillRect/>
          </a:stretch>
        </p:blipFill>
        <p:spPr bwMode="auto">
          <a:xfrm>
            <a:off x="535753" y="225200"/>
            <a:ext cx="1428760" cy="19927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46" y="857232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Хакер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(від англ.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hack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рубати) — особливий тип комп'ютерних спеціалістів.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1571612"/>
            <a:ext cx="52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Обдарований програміст, ентузіаст своєї справи, прихильник свободи та відкритості інформації.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5753" y="2602474"/>
            <a:ext cx="39290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Крекер - …?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214686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в області комп’ютерних технологій, діяльність якого пов'язана з намаганням отримати несанкціонований доступ до систем із секретною (конфіденційною) інформацією,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комп'ютерний злочинець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D:\Безпека в Інтернеті\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571744"/>
            <a:ext cx="1785914" cy="1785914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714612" y="4429132"/>
            <a:ext cx="6215106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Одним із інструментів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хакера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крекера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є троянський кінь.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D:\Безпека в Інтернеті\383479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929198"/>
            <a:ext cx="1809763" cy="1357322"/>
          </a:xfrm>
          <a:prstGeom prst="rect">
            <a:avLst/>
          </a:prstGeom>
          <a:noFill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00034" y="4913810"/>
            <a:ext cx="64294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Троянський кінь –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це комп’ютерні програми, які добре вміють маскувати під програмні продукти, а насправді виконують різні користувачем дії (збирають та пересилають, змінюють або псують інформацію, використовують ресурси комп'ютера на власний розсуд).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Ці віруси самостійно не розмножуються. Вони видають себе за корисні програми, провокуючи користувача самостійно їх встановити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6149" grpId="0" animBg="1"/>
      <p:bldP spid="6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4143380"/>
            <a:ext cx="4643470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Одним із видів діяльності </a:t>
            </a:r>
            <a:r>
              <a:rPr kumimoji="0" lang="uk-UA" sz="200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хакерів</a:t>
            </a:r>
            <a:r>
              <a:rPr kumimoji="0" lang="uk-UA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крекерів є створення власних </a:t>
            </a:r>
            <a:r>
              <a:rPr kumimoji="0" lang="uk-UA" sz="200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Ботнерів</a:t>
            </a:r>
            <a:r>
              <a:rPr kumimoji="0" lang="uk-UA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або бот мереж. В можете працювати на своєму комп’ютері і не підозрювати що є частиною групи, яка здійснює атаку на віддалений сервер, розсилає спам, краде конфіденційну інформацію.</a:t>
            </a:r>
            <a:endParaRPr kumimoji="0" lang="uk-UA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764704"/>
            <a:ext cx="46434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Ботнери</a:t>
            </a:r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 …?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60" name="Picture 4" descr="D:\Безпека в Інтернеті\Безпека в Інтернеті\4ad1230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735301" cy="3024011"/>
          </a:xfrm>
          <a:prstGeom prst="rect">
            <a:avLst/>
          </a:prstGeom>
          <a:noFill/>
        </p:spPr>
      </p:pic>
      <p:pic>
        <p:nvPicPr>
          <p:cNvPr id="19461" name="Picture 5" descr="D:\Безпека в Інтернеті\Безпека в Інтернеті\Rossi_ski_haker_zarazil_6_mln_kompqyuterov_i_pohitil_4_5_ml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143380"/>
            <a:ext cx="2743219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8137" y="616939"/>
            <a:ext cx="34290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Спам - …?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2" name="Picture 2" descr="D:\Безпека в Інтернеті\Безпека в Інтернеті\images (1).jpg"/>
          <p:cNvPicPr>
            <a:picLocks noChangeAspect="1" noChangeArrowheads="1"/>
          </p:cNvPicPr>
          <p:nvPr/>
        </p:nvPicPr>
        <p:blipFill>
          <a:blip r:embed="rId2" cstate="print"/>
          <a:srcRect l="15556" r="13333"/>
          <a:stretch>
            <a:fillRect/>
          </a:stretch>
        </p:blipFill>
        <p:spPr bwMode="auto">
          <a:xfrm>
            <a:off x="6286512" y="214290"/>
            <a:ext cx="2286016" cy="1806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3" name="Picture 3" descr="D:\Безпека в Інтернеті\Безпека в Інтернеті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429132"/>
            <a:ext cx="2262190" cy="222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484" name="Picture 4" descr="D:\Безпека в Інтернеті\Безпека в Інтернеті\depositphotos_2693397-Kill-Spa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14290"/>
            <a:ext cx="1428760" cy="14287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7944" y="1768148"/>
            <a:ext cx="564360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СПАМ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масова розсилка кореспонденції рекламного чи іншого характеру людям, які не висловили бажання її одержувати. Передусім термін «спам» стосується електронних листів.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36308" y="2539580"/>
            <a:ext cx="264317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вважаються спамом освідчення в коханні на електронну пошту, в чатах, соціальних мережах і т.п.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944" y="3415670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спаму: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83736" y="4293906"/>
            <a:ext cx="564360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реклама незаконної продукції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3736" y="4648802"/>
            <a:ext cx="56436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нігерійські листи </a:t>
            </a:r>
            <a:endParaRPr lang="ru-RU" dirty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85720" y="5001788"/>
            <a:ext cx="564360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фі</a:t>
            </a:r>
            <a:r>
              <a:rPr lang="uk-UA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инг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85720" y="5358594"/>
            <a:ext cx="564360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5563"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масове розсилання листів релігійного змісту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5702874"/>
            <a:ext cx="56436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масове розсилання листів, містять комп’ютерні віруси</a:t>
            </a:r>
            <a:endParaRPr lang="ru-RU" dirty="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85720" y="6072206"/>
            <a:ext cx="5643602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масове розсилання листів з метою виведення комп’ютерної системи із ладу.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57970" y="2608310"/>
            <a:ext cx="4860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/>
      <p:bldP spid="20485" grpId="0" animBg="1"/>
      <p:bldP spid="12" grpId="0" animBg="1"/>
      <p:bldP spid="20486" grpId="0" animBg="1"/>
      <p:bldP spid="20487" grpId="0" animBg="1"/>
      <p:bldP spid="15" grpId="0" animBg="1"/>
      <p:bldP spid="20488" grpId="0" animBg="1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нтеграл">
  <a:themeElements>
    <a:clrScheme name="І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І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І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</TotalTime>
  <Words>727</Words>
  <Application>Microsoft Office PowerPoint</Application>
  <PresentationFormat>Екран (4:3)</PresentationFormat>
  <Paragraphs>77</Paragraphs>
  <Slides>15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Tw Cen MT</vt:lpstr>
      <vt:lpstr>Tw Cen MT Condensed</vt:lpstr>
      <vt:lpstr>Wingdings 3</vt:lpstr>
      <vt:lpstr>Інтеграл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Захист Комп'ютера </vt:lpstr>
      <vt:lpstr>Презентація PowerPoint</vt:lpstr>
      <vt:lpstr>Презентація PowerPoint</vt:lpstr>
      <vt:lpstr>Презентація PowerPoint</vt:lpstr>
    </vt:vector>
  </TitlesOfParts>
  <Company>TYLIAVKA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Смоляк Віктор</dc:creator>
  <cp:lastModifiedBy>Смоляк Віктор</cp:lastModifiedBy>
  <cp:revision>10</cp:revision>
  <cp:lastPrinted>2014-03-17T18:03:56Z</cp:lastPrinted>
  <dcterms:created xsi:type="dcterms:W3CDTF">2014-03-08T17:33:16Z</dcterms:created>
  <dcterms:modified xsi:type="dcterms:W3CDTF">2014-03-17T18:04:02Z</dcterms:modified>
</cp:coreProperties>
</file>