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301" r:id="rId4"/>
    <p:sldId id="302" r:id="rId5"/>
    <p:sldId id="303" r:id="rId6"/>
    <p:sldId id="286" r:id="rId7"/>
    <p:sldId id="287" r:id="rId8"/>
    <p:sldId id="288" r:id="rId9"/>
    <p:sldId id="289" r:id="rId10"/>
    <p:sldId id="304" r:id="rId11"/>
    <p:sldId id="305" r:id="rId12"/>
    <p:sldId id="306" r:id="rId13"/>
    <p:sldId id="293" r:id="rId14"/>
    <p:sldId id="307" r:id="rId15"/>
    <p:sldId id="294" r:id="rId16"/>
    <p:sldId id="308" r:id="rId17"/>
    <p:sldId id="295" r:id="rId18"/>
    <p:sldId id="310" r:id="rId19"/>
    <p:sldId id="311" r:id="rId20"/>
    <p:sldId id="312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0197C5-E038-4D5C-8BC9-DAD88E60A6EF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347E-2ED3-4E7F-9A90-57916174B45B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247-95A0-441B-B995-35BDF9E68804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DA72B3-2256-4356-A0ED-72753F6E1BE2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C30535-6F69-4E91-8ECD-521E250BDE86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4C637-AD0D-41EA-8340-A138B093682E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4AA-438C-4DFD-8246-1594938F72DA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6C3B48-9F98-4933-AED8-1FA8DF06193A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D32968-565C-4A40-8463-C59828105B80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99FBA-BDC6-4297-9D7B-AAB0344EB274}" type="datetime1">
              <a:rPr lang="uk-UA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00108"/>
            <a:ext cx="6172200" cy="1214446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857496"/>
            <a:ext cx="7215206" cy="10715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10 клас</a:t>
            </a:r>
          </a:p>
          <a:p>
            <a:pPr algn="ctr"/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092" y="5786454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</a:t>
            </a:r>
            <a:r>
              <a:rPr lang="uk-UA" dirty="0" smtClean="0"/>
              <a:t>ЗОШ</a:t>
            </a:r>
            <a:endParaRPr lang="en-US" dirty="0" smtClean="0"/>
          </a:p>
          <a:p>
            <a:pPr algn="r"/>
            <a:r>
              <a:rPr lang="uk-UA" dirty="0" smtClean="0"/>
              <a:t>І </a:t>
            </a:r>
            <a:r>
              <a:rPr lang="uk-UA" dirty="0" smtClean="0"/>
              <a:t>- ІІІ ступенів </a:t>
            </a:r>
            <a:r>
              <a:rPr lang="uk-UA" dirty="0" smtClean="0"/>
              <a:t>№</a:t>
            </a:r>
            <a:r>
              <a:rPr lang="en-US" dirty="0" smtClean="0"/>
              <a:t>6</a:t>
            </a:r>
            <a:r>
              <a:rPr lang="uk-UA" dirty="0" smtClean="0"/>
              <a:t> </a:t>
            </a:r>
            <a:r>
              <a:rPr lang="uk-UA" dirty="0" smtClean="0"/>
              <a:t>м. </a:t>
            </a:r>
            <a:r>
              <a:rPr lang="uk-UA" dirty="0" smtClean="0"/>
              <a:t>Шепетівки Кислюка П.В.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5072098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, за </a:t>
            </a:r>
            <a:r>
              <a:rPr lang="ru-RU" sz="2300" dirty="0" err="1" smtClean="0">
                <a:latin typeface="Calibri" pitchFamily="34" charset="0"/>
              </a:rPr>
              <a:t>бажанням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готові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Існує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кілька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с</a:t>
            </a:r>
            <a:r>
              <a:rPr lang="ru-RU" sz="2400" dirty="0" err="1" smtClean="0">
                <a:latin typeface="Calibri" pitchFamily="34" charset="0"/>
              </a:rPr>
              <a:t>пособів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шаблонів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документів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на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основі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існуючого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1.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шаблон, на </a:t>
            </a:r>
            <a:r>
              <a:rPr lang="ru-RU" sz="2300" dirty="0" err="1" smtClean="0">
                <a:latin typeface="Calibri" pitchFamily="34" charset="0"/>
              </a:rPr>
              <a:t>основі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якого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створюватиметься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новий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1).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b="1" dirty="0" smtClean="0">
                <a:latin typeface="Calibri" pitchFamily="34" charset="0"/>
              </a:rPr>
              <a:t> Головне меню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програми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вибором</a:t>
            </a:r>
            <a:r>
              <a:rPr lang="ru-RU" sz="2300" dirty="0" smtClean="0">
                <a:latin typeface="Calibri" pitchFamily="34" charset="0"/>
              </a:rPr>
              <a:t> кнопки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Office</a:t>
            </a:r>
            <a:r>
              <a:rPr lang="ru-RU" sz="2300" b="1" dirty="0" smtClean="0">
                <a:latin typeface="Calibri" pitchFamily="34" charset="0"/>
              </a:rPr>
              <a:t>.</a:t>
            </a:r>
            <a:endParaRPr lang="ru-RU" sz="2300" dirty="0" smtClean="0">
              <a:latin typeface="Calibri" pitchFamily="34" charset="0"/>
            </a:endParaRP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2).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команду </a:t>
            </a:r>
            <a:r>
              <a:rPr lang="ru-RU" sz="2300" b="1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, у списку </a:t>
            </a:r>
            <a:r>
              <a:rPr lang="ru-RU" sz="2300" b="1" dirty="0" smtClean="0">
                <a:latin typeface="Calibri" pitchFamily="34" charset="0"/>
              </a:rPr>
              <a:t>Тип файлу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Всі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шаблони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Word</a:t>
            </a:r>
            <a:r>
              <a:rPr lang="ru-RU" sz="2300" b="1" dirty="0" smtClean="0">
                <a:latin typeface="Calibri" pitchFamily="34" charset="0"/>
              </a:rPr>
              <a:t>.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3).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файл, у </a:t>
            </a:r>
            <a:r>
              <a:rPr lang="ru-RU" sz="2300" dirty="0" err="1" smtClean="0">
                <a:latin typeface="Calibri" pitchFamily="34" charset="0"/>
              </a:rPr>
              <a:t>якому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зберігається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потрібний</a:t>
            </a:r>
            <a:r>
              <a:rPr lang="ru-RU" sz="2300" dirty="0" smtClean="0">
                <a:latin typeface="Calibri" pitchFamily="34" charset="0"/>
              </a:rPr>
              <a:t> шаблон.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2.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форматування</a:t>
            </a:r>
            <a:r>
              <a:rPr lang="ru-RU" sz="2300" dirty="0" smtClean="0">
                <a:latin typeface="Calibri" pitchFamily="34" charset="0"/>
              </a:rPr>
              <a:t> документа, </a:t>
            </a:r>
            <a:r>
              <a:rPr lang="ru-RU" sz="2300" dirty="0" err="1" smtClean="0">
                <a:latin typeface="Calibri" pitchFamily="34" charset="0"/>
              </a:rPr>
              <a:t>відредагувати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тощо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3.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 (тип документа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en-US" sz="2300" dirty="0" smtClean="0">
                <a:latin typeface="Calibri" pitchFamily="34" charset="0"/>
              </a:rPr>
              <a:t>Word</a:t>
            </a:r>
            <a:r>
              <a:rPr lang="ru-RU" sz="2300" dirty="0" smtClean="0">
                <a:latin typeface="Calibri" pitchFamily="34" charset="0"/>
              </a:rPr>
              <a:t>)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зі</a:t>
            </a:r>
            <a:r>
              <a:rPr lang="ru-RU" sz="2300" dirty="0" smtClean="0">
                <a:latin typeface="Calibri" pitchFamily="34" charset="0"/>
              </a:rPr>
              <a:t> старим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, то в </a:t>
            </a:r>
            <a:r>
              <a:rPr lang="ru-RU" sz="2300" dirty="0" err="1" smtClean="0">
                <a:latin typeface="Calibri" pitchFamily="34" charset="0"/>
              </a:rPr>
              <a:t>такий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змінено</a:t>
            </a:r>
            <a:r>
              <a:rPr lang="ru-RU" sz="2300" dirty="0" smtClean="0">
                <a:latin typeface="Calibri" pitchFamily="34" charset="0"/>
              </a:rPr>
              <a:t> один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наявних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шаблонів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443113" cy="35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5072066" y="1357298"/>
            <a:ext cx="3657600" cy="658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Створення шаблону на основі існуючого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3857652" cy="469935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Збереження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документа як шаблону.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шаблону </a:t>
            </a:r>
            <a:r>
              <a:rPr lang="ru-RU" sz="2300" dirty="0" err="1" smtClean="0">
                <a:latin typeface="Calibri" pitchFamily="34" charset="0"/>
              </a:rPr>
              <a:t>цим</a:t>
            </a:r>
            <a:r>
              <a:rPr lang="ru-RU" sz="2300" dirty="0" smtClean="0">
                <a:latin typeface="Calibri" pitchFamily="34" charset="0"/>
              </a:rPr>
              <a:t> способом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 шаблон.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шаблону, ввести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тип файлу -</a:t>
            </a:r>
            <a:r>
              <a:rPr lang="ru-RU" b="1" dirty="0" smtClean="0">
                <a:latin typeface="Calibri" pitchFamily="34" charset="0"/>
              </a:rPr>
              <a:t> 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(*.</a:t>
            </a:r>
            <a:r>
              <a:rPr lang="en-US" b="1" dirty="0" err="1" smtClean="0">
                <a:latin typeface="Calibri" pitchFamily="34" charset="0"/>
              </a:rPr>
              <a:t>dotx</a:t>
            </a:r>
            <a:r>
              <a:rPr lang="ru-RU" b="1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5024220" cy="3368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572000" y="1500174"/>
            <a:ext cx="3657600" cy="658368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354544" cy="4643470"/>
          </a:xfrm>
        </p:spPr>
        <p:txBody>
          <a:bodyPr>
            <a:normAutofit fontScale="92500" lnSpcReduction="2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документа.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необхідно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 списку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b="1" dirty="0" smtClean="0">
                <a:latin typeface="Calibri" pitchFamily="34" charset="0"/>
              </a:rPr>
              <a:t> Шаблон.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ОК.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Розробити</a:t>
            </a:r>
            <a:r>
              <a:rPr lang="ru-RU" dirty="0" smtClean="0">
                <a:latin typeface="Calibri" pitchFamily="34" charset="0"/>
              </a:rPr>
              <a:t> макет нового шаблону, створивши </a:t>
            </a:r>
            <a:r>
              <a:rPr lang="ru-RU" dirty="0" err="1" smtClean="0">
                <a:latin typeface="Calibri" pitchFamily="34" charset="0"/>
              </a:rPr>
              <a:t>написи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фрагменти</a:t>
            </a:r>
            <a:r>
              <a:rPr lang="ru-RU" dirty="0" smtClean="0">
                <a:latin typeface="Calibri" pitchFamily="34" charset="0"/>
              </a:rPr>
              <a:t> тексту,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оформити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структурувати</a:t>
            </a:r>
            <a:r>
              <a:rPr lang="ru-RU" dirty="0" smtClean="0">
                <a:latin typeface="Calibri" pitchFamily="34" charset="0"/>
              </a:rPr>
              <a:t> документ.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шаблон, указавши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та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41775" cy="3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929190" y="1071546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Новий шаблон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57694"/>
            <a:ext cx="3467105" cy="22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процесі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над документом у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часто доводиться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за </a:t>
            </a:r>
            <a:r>
              <a:rPr lang="ru-RU" dirty="0" err="1" smtClean="0">
                <a:latin typeface="Calibri" pitchFamily="34" charset="0"/>
              </a:rPr>
              <a:t>деяким</a:t>
            </a:r>
            <a:r>
              <a:rPr lang="ru-RU" dirty="0" smtClean="0">
                <a:latin typeface="Calibri" pitchFamily="34" charset="0"/>
              </a:rPr>
              <a:t> алгоритмом.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якусь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частину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підкреслити</a:t>
            </a:r>
            <a:r>
              <a:rPr lang="ru-RU" dirty="0" smtClean="0">
                <a:latin typeface="Calibri" pitchFamily="34" charset="0"/>
              </a:rPr>
              <a:t> слова, </a:t>
            </a:r>
            <a:r>
              <a:rPr lang="ru-RU" dirty="0" err="1" smtClean="0">
                <a:latin typeface="Calibri" pitchFamily="34" charset="0"/>
              </a:rPr>
              <a:t>написані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латинськими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відсутні</a:t>
            </a:r>
            <a:r>
              <a:rPr lang="ru-RU" dirty="0" smtClean="0">
                <a:latin typeface="Calibri" pitchFamily="34" charset="0"/>
              </a:rPr>
              <a:t> пропуски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спростити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позбавити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текстового документа,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рутинну</a:t>
            </a:r>
            <a:r>
              <a:rPr lang="ru-RU" dirty="0" smtClean="0">
                <a:latin typeface="Calibri" pitchFamily="34" charset="0"/>
              </a:rPr>
              <a:t> роботу.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857628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Макрос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грец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uk-UA" i="1" dirty="0" smtClean="0">
                <a:latin typeface="Cambria Math"/>
                <a:ea typeface="Cambria Math"/>
              </a:rPr>
              <a:t>а</a:t>
            </a:r>
            <a:r>
              <a:rPr lang="ru-RU" i="1" dirty="0" err="1" smtClean="0">
                <a:latin typeface="Calibri" pitchFamily="34" charset="0"/>
              </a:rPr>
              <a:t>крос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— великий,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послідовність</a:t>
            </a:r>
            <a:r>
              <a:rPr lang="ru-RU" dirty="0" smtClean="0">
                <a:latin typeface="Calibri" pitchFamily="34" charset="0"/>
              </a:rPr>
              <a:t> команд, </a:t>
            </a:r>
            <a:r>
              <a:rPr lang="ru-RU" dirty="0" err="1" smtClean="0">
                <a:latin typeface="Calibri" pitchFamily="34" charset="0"/>
              </a:rPr>
              <a:t>згрупованих</a:t>
            </a:r>
            <a:r>
              <a:rPr lang="ru-RU" dirty="0" smtClean="0">
                <a:latin typeface="Calibri" pitchFamily="34" charset="0"/>
              </a:rPr>
              <a:t> в одну макрокоманду, для автоматичного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Макрос </a:t>
            </a:r>
            <a:r>
              <a:rPr lang="ru-RU" dirty="0" err="1" smtClean="0">
                <a:latin typeface="Calibri" pitchFamily="34" charset="0"/>
              </a:rPr>
              <a:t>створюється</a:t>
            </a:r>
            <a:r>
              <a:rPr lang="ru-RU" dirty="0" smtClean="0">
                <a:latin typeface="Calibri" pitchFamily="34" charset="0"/>
              </a:rPr>
              <a:t> один раз, </a:t>
            </a:r>
            <a:r>
              <a:rPr lang="ru-RU" dirty="0" err="1" smtClean="0">
                <a:latin typeface="Calibri" pitchFamily="34" charset="0"/>
              </a:rPr>
              <a:t>зберігається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шаблоні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за потреби.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макроси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автоматизації</a:t>
            </a:r>
            <a:r>
              <a:rPr lang="ru-RU" dirty="0" smtClean="0">
                <a:latin typeface="Calibri" pitchFamily="34" charset="0"/>
              </a:rPr>
              <a:t> складного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документа, для </a:t>
            </a:r>
            <a:r>
              <a:rPr lang="ru-RU" dirty="0" err="1" smtClean="0">
                <a:latin typeface="Calibri" pitchFamily="34" charset="0"/>
              </a:rPr>
              <a:t>спрощення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Макрос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одним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двох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способів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написання</a:t>
            </a:r>
            <a:r>
              <a:rPr lang="ru-RU" b="1" i="1" dirty="0" smtClean="0">
                <a:latin typeface="Calibri" pitchFamily="34" charset="0"/>
              </a:rPr>
              <a:t> макросу </a:t>
            </a:r>
            <a:r>
              <a:rPr lang="ru-RU" i="1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 макросу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Visual Basic for Applications (VBA),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спеціально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розроблена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цілей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запис</a:t>
            </a:r>
            <a:r>
              <a:rPr lang="ru-RU" b="1" i="1" dirty="0" smtClean="0">
                <a:latin typeface="Calibri" pitchFamily="34" charset="0"/>
              </a:rPr>
              <a:t> макросу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записується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9286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Створення макросу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0"/>
            <a:ext cx="4214842" cy="414338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створити</a:t>
            </a:r>
            <a:r>
              <a:rPr lang="ru-RU" sz="2200" dirty="0" smtClean="0">
                <a:latin typeface="Calibri" pitchFamily="34" charset="0"/>
              </a:rPr>
              <a:t> макрос першим способом, </a:t>
            </a:r>
            <a:r>
              <a:rPr lang="ru-RU" sz="2200" dirty="0" err="1" smtClean="0">
                <a:latin typeface="Calibri" pitchFamily="34" charset="0"/>
              </a:rPr>
              <a:t>потрібно</a:t>
            </a:r>
            <a:r>
              <a:rPr lang="ru-RU" sz="2200" dirty="0" smtClean="0">
                <a:latin typeface="Calibri" pitchFamily="34" charset="0"/>
              </a:rPr>
              <a:t> знати </a:t>
            </a:r>
            <a:r>
              <a:rPr lang="ru-RU" sz="2200" dirty="0" err="1" smtClean="0">
                <a:latin typeface="Calibri" pitchFamily="34" charset="0"/>
              </a:rPr>
              <a:t>мову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Visual Basic for Applications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досвід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У </a:t>
            </a:r>
            <a:r>
              <a:rPr lang="ru-RU" sz="2200" dirty="0" err="1" smtClean="0">
                <a:latin typeface="Calibri" pitchFamily="34" charset="0"/>
              </a:rPr>
              <a:t>режимі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запису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самостійно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виконує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послідовність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, яка </a:t>
            </a:r>
            <a:r>
              <a:rPr lang="ru-RU" sz="2200" dirty="0" err="1" smtClean="0">
                <a:latin typeface="Calibri" pitchFamily="34" charset="0"/>
              </a:rPr>
              <a:t>оформлюється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засобами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2007 як макрос. </a:t>
            </a:r>
            <a:r>
              <a:rPr lang="ru-RU" sz="2200" dirty="0" err="1" smtClean="0">
                <a:latin typeface="Calibri" pitchFamily="34" charset="0"/>
              </a:rPr>
              <a:t>Елементи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керування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записом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розташовані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Код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За </a:t>
            </a:r>
            <a:r>
              <a:rPr lang="ru-RU" sz="2200" dirty="0" err="1" smtClean="0">
                <a:latin typeface="Calibri" pitchFamily="34" charset="0"/>
              </a:rPr>
              <a:t>замовчуванням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ця</a:t>
            </a:r>
            <a:r>
              <a:rPr lang="ru-RU" sz="2200" dirty="0" smtClean="0">
                <a:latin typeface="Calibri" pitchFamily="34" charset="0"/>
              </a:rPr>
              <a:t> вкладка не </a:t>
            </a:r>
            <a:r>
              <a:rPr lang="ru-RU" sz="2200" dirty="0" err="1" smtClean="0">
                <a:latin typeface="Calibri" pitchFamily="34" charset="0"/>
              </a:rPr>
              <a:t>відображається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Стрічці</a:t>
            </a:r>
            <a:r>
              <a:rPr lang="ru-RU" sz="2200" dirty="0" smtClean="0">
                <a:latin typeface="Calibri" pitchFamily="34" charset="0"/>
              </a:rPr>
              <a:t>. Для </a:t>
            </a:r>
            <a:r>
              <a:rPr lang="ru-RU" sz="2200" dirty="0" err="1" smtClean="0">
                <a:latin typeface="Calibri" pitchFamily="34" charset="0"/>
              </a:rPr>
              <a:t>її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err="1" smtClean="0">
                <a:latin typeface="Calibri" pitchFamily="34" charset="0"/>
              </a:rPr>
              <a:t>потрібно</a:t>
            </a:r>
            <a:r>
              <a:rPr lang="ru-RU" sz="2200" smtClean="0">
                <a:latin typeface="Calibri" pitchFamily="34" charset="0"/>
              </a:rPr>
              <a:t> виконати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дії</a:t>
            </a:r>
            <a:r>
              <a:rPr lang="ru-RU" sz="2200" dirty="0" smtClean="0">
                <a:latin typeface="Calibri" pitchFamily="34" charset="0"/>
              </a:rPr>
              <a:t>:		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Виконати </a:t>
            </a:r>
            <a:r>
              <a:rPr lang="en-US" sz="2200" dirty="0" smtClean="0">
                <a:latin typeface="Calibri" pitchFamily="34" charset="0"/>
              </a:rPr>
              <a:t>Office</a:t>
            </a:r>
            <a:r>
              <a:rPr lang="ru-RU" sz="2200" dirty="0" smtClean="0">
                <a:latin typeface="Calibri" pitchFamily="34" charset="0"/>
              </a:rPr>
              <a:t> =&gt; </a:t>
            </a:r>
            <a:r>
              <a:rPr lang="ru-RU" sz="2200" err="1" smtClean="0">
                <a:latin typeface="Calibri" pitchFamily="34" charset="0"/>
              </a:rPr>
              <a:t>Параметри</a:t>
            </a:r>
            <a:r>
              <a:rPr lang="ru-RU" sz="2200" smtClean="0">
                <a:latin typeface="Calibri" pitchFamily="34" charset="0"/>
              </a:rPr>
              <a:t> </a:t>
            </a:r>
            <a:r>
              <a:rPr lang="en-US" sz="2200" smtClean="0">
                <a:latin typeface="Calibri" pitchFamily="34" charset="0"/>
              </a:rPr>
              <a:t>Word</a:t>
            </a:r>
            <a:r>
              <a:rPr lang="ru-RU" sz="2200" smtClean="0">
                <a:latin typeface="Calibri" pitchFamily="34" charset="0"/>
              </a:rPr>
              <a:t> =&gt; Найуживаніші.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Установити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Основні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роботи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позначку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прапорця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вкладку </a:t>
            </a:r>
            <a:r>
              <a:rPr lang="ru-RU" sz="2200" smtClean="0">
                <a:latin typeface="Calibri" pitchFamily="34" charset="0"/>
              </a:rPr>
              <a:t>«Розробник</a:t>
            </a:r>
            <a:r>
              <a:rPr lang="ru-RU" sz="2200" dirty="0" smtClean="0">
                <a:latin typeface="Calibri" pitchFamily="34" charset="0"/>
              </a:rPr>
              <a:t>» на </a:t>
            </a:r>
            <a:r>
              <a:rPr lang="ru-RU" sz="2200" err="1" smtClean="0">
                <a:latin typeface="Calibri" pitchFamily="34" charset="0"/>
              </a:rPr>
              <a:t>стрічці</a:t>
            </a:r>
            <a:r>
              <a:rPr lang="ru-RU" sz="2200" smtClean="0">
                <a:latin typeface="Calibri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Вибрати </a:t>
            </a:r>
            <a:r>
              <a:rPr lang="ru-RU" sz="2200" dirty="0" smtClean="0">
                <a:latin typeface="Calibri" pitchFamily="34" charset="0"/>
              </a:rPr>
              <a:t>кнопку </a:t>
            </a:r>
            <a:r>
              <a:rPr lang="ru-RU" sz="2200" smtClean="0">
                <a:latin typeface="Calibri" pitchFamily="34" charset="0"/>
              </a:rPr>
              <a:t>ОК.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501131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857224" y="4286256"/>
            <a:ext cx="4041775" cy="762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Вкладка </a:t>
            </a:r>
            <a:r>
              <a:rPr lang="ru-RU" dirty="0" err="1" smtClean="0">
                <a:latin typeface="Calibri" pitchFamily="34" charset="0"/>
              </a:rPr>
              <a:t>Розробник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643578"/>
            <a:ext cx="6972318" cy="1033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Запис макросу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5143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900" dirty="0" err="1" smtClean="0">
                <a:latin typeface="Calibri" pitchFamily="34" charset="0"/>
              </a:rPr>
              <a:t>Запис</a:t>
            </a:r>
            <a:r>
              <a:rPr lang="ru-RU" sz="2900" dirty="0" smtClean="0">
                <a:latin typeface="Calibri" pitchFamily="34" charset="0"/>
              </a:rPr>
              <a:t> макросу </a:t>
            </a:r>
            <a:r>
              <a:rPr lang="ru-RU" sz="2900" dirty="0" err="1" smtClean="0">
                <a:latin typeface="Calibri" pitchFamily="34" charset="0"/>
              </a:rPr>
              <a:t>здійснюється</a:t>
            </a:r>
            <a:r>
              <a:rPr lang="ru-RU" sz="2900" dirty="0" smtClean="0">
                <a:latin typeface="Calibri" pitchFamily="34" charset="0"/>
              </a:rPr>
              <a:t> за таким алгоритмом: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900" dirty="0" err="1" smtClean="0">
                <a:latin typeface="Calibri" pitchFamily="34" charset="0"/>
              </a:rPr>
              <a:t>Виконати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Розробник</a:t>
            </a:r>
            <a:r>
              <a:rPr lang="ru-RU" sz="2900" dirty="0" smtClean="0">
                <a:latin typeface="Calibri" pitchFamily="34" charset="0"/>
              </a:rPr>
              <a:t> =&gt; Код =&gt; </a:t>
            </a:r>
            <a:r>
              <a:rPr lang="ru-RU" sz="2900" dirty="0" err="1" smtClean="0">
                <a:latin typeface="Calibri" pitchFamily="34" charset="0"/>
              </a:rPr>
              <a:t>Записати</a:t>
            </a:r>
            <a:r>
              <a:rPr lang="ru-RU" sz="2900" dirty="0" smtClean="0">
                <a:latin typeface="Calibri" pitchFamily="34" charset="0"/>
              </a:rPr>
              <a:t> макрос 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900" dirty="0" err="1" smtClean="0">
                <a:latin typeface="Calibri" pitchFamily="34" charset="0"/>
              </a:rPr>
              <a:t>Установити</a:t>
            </a:r>
            <a:r>
              <a:rPr lang="ru-RU" sz="2900" dirty="0" smtClean="0">
                <a:latin typeface="Calibri" pitchFamily="34" charset="0"/>
              </a:rPr>
              <a:t> у </a:t>
            </a:r>
            <a:r>
              <a:rPr lang="ru-RU" sz="2900" dirty="0" err="1" smtClean="0">
                <a:latin typeface="Calibri" pitchFamily="34" charset="0"/>
              </a:rPr>
              <a:t>вікні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Запис</a:t>
            </a:r>
            <a:r>
              <a:rPr lang="ru-RU" sz="2900" dirty="0" smtClean="0">
                <a:latin typeface="Calibri" pitchFamily="34" charset="0"/>
              </a:rPr>
              <a:t> макросу </a:t>
            </a:r>
            <a:r>
              <a:rPr lang="ru-RU" sz="2900" dirty="0" err="1" smtClean="0">
                <a:latin typeface="Calibri" pitchFamily="34" charset="0"/>
              </a:rPr>
              <a:t>такі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значення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властивостей</a:t>
            </a:r>
            <a:r>
              <a:rPr lang="ru-RU" sz="2900" dirty="0" smtClean="0">
                <a:latin typeface="Calibri" pitchFamily="34" charset="0"/>
              </a:rPr>
              <a:t> макросу: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900" dirty="0" smtClean="0">
                <a:latin typeface="Calibri" pitchFamily="34" charset="0"/>
              </a:rPr>
              <a:t>Увести в поле </a:t>
            </a:r>
            <a:r>
              <a:rPr lang="ru-RU" sz="2900" dirty="0" err="1" smtClean="0">
                <a:latin typeface="Calibri" pitchFamily="34" charset="0"/>
              </a:rPr>
              <a:t>Ім'я</a:t>
            </a:r>
            <a:r>
              <a:rPr lang="ru-RU" sz="2900" dirty="0" smtClean="0">
                <a:latin typeface="Calibri" pitchFamily="34" charset="0"/>
              </a:rPr>
              <a:t> макросу </a:t>
            </a:r>
            <a:r>
              <a:rPr lang="ru-RU" sz="2900" dirty="0" err="1" smtClean="0">
                <a:latin typeface="Calibri" pitchFamily="34" charset="0"/>
              </a:rPr>
              <a:t>назву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макросу</a:t>
            </a:r>
            <a:r>
              <a:rPr lang="ru-RU" sz="2900" dirty="0" smtClean="0">
                <a:latin typeface="Calibri" pitchFamily="34" charset="0"/>
              </a:rPr>
              <a:t>, яка повинна </a:t>
            </a:r>
            <a:r>
              <a:rPr lang="ru-RU" sz="2900" dirty="0" err="1" smtClean="0">
                <a:latin typeface="Calibri" pitchFamily="34" charset="0"/>
              </a:rPr>
              <a:t>відображати</a:t>
            </a:r>
            <a:r>
              <a:rPr lang="ru-RU" sz="2900" dirty="0" smtClean="0">
                <a:latin typeface="Calibri" pitchFamily="34" charset="0"/>
              </a:rPr>
              <a:t> суть </a:t>
            </a:r>
            <a:r>
              <a:rPr lang="ru-RU" sz="2900" dirty="0" err="1" smtClean="0">
                <a:latin typeface="Calibri" pitchFamily="34" charset="0"/>
              </a:rPr>
              <a:t>виконуваних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операцій</a:t>
            </a:r>
            <a:r>
              <a:rPr lang="ru-RU" sz="2900" dirty="0" smtClean="0">
                <a:latin typeface="Calibri" pitchFamily="34" charset="0"/>
              </a:rPr>
              <a:t>. </a:t>
            </a:r>
            <a:r>
              <a:rPr lang="ru-RU" sz="2900" dirty="0" err="1" smtClean="0">
                <a:latin typeface="Calibri" pitchFamily="34" charset="0"/>
              </a:rPr>
              <a:t>Слід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пам'ятати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що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ім'я</a:t>
            </a:r>
            <a:r>
              <a:rPr lang="ru-RU" sz="2900" dirty="0" smtClean="0">
                <a:latin typeface="Calibri" pitchFamily="34" charset="0"/>
              </a:rPr>
              <a:t> макросу повинно </a:t>
            </a:r>
            <a:r>
              <a:rPr lang="ru-RU" sz="2900" dirty="0" err="1" smtClean="0">
                <a:latin typeface="Calibri" pitchFamily="34" charset="0"/>
              </a:rPr>
              <a:t>починатися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літери</a:t>
            </a:r>
            <a:r>
              <a:rPr lang="ru-RU" sz="2900" dirty="0" smtClean="0">
                <a:latin typeface="Calibri" pitchFamily="34" charset="0"/>
              </a:rPr>
              <a:t> та не </a:t>
            </a:r>
            <a:r>
              <a:rPr lang="ru-RU" sz="2900" dirty="0" err="1" smtClean="0">
                <a:latin typeface="Calibri" pitchFamily="34" charset="0"/>
              </a:rPr>
              <a:t>містити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пропусків</a:t>
            </a:r>
            <a:r>
              <a:rPr lang="ru-RU" sz="29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900" dirty="0" err="1" smtClean="0">
                <a:latin typeface="Calibri" pitchFamily="34" charset="0"/>
              </a:rPr>
              <a:t>Задати</a:t>
            </a:r>
            <a:r>
              <a:rPr lang="ru-RU" sz="2900" dirty="0" smtClean="0">
                <a:latin typeface="Calibri" pitchFamily="34" charset="0"/>
              </a:rPr>
              <a:t> шаблон для </a:t>
            </a:r>
            <a:r>
              <a:rPr lang="ru-RU" sz="2900" dirty="0" err="1" smtClean="0">
                <a:latin typeface="Calibri" pitchFamily="34" charset="0"/>
              </a:rPr>
              <a:t>зберігання</a:t>
            </a:r>
            <a:r>
              <a:rPr lang="ru-RU" sz="2900" dirty="0" smtClean="0">
                <a:latin typeface="Calibri" pitchFamily="34" charset="0"/>
              </a:rPr>
              <a:t> макросу, </a:t>
            </a:r>
            <a:r>
              <a:rPr lang="ru-RU" sz="2900" dirty="0" err="1" smtClean="0">
                <a:latin typeface="Calibri" pitchFamily="34" charset="0"/>
              </a:rPr>
              <a:t>вибравши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необхідний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варіант</a:t>
            </a:r>
            <a:r>
              <a:rPr lang="ru-RU" sz="2900" dirty="0" smtClean="0">
                <a:latin typeface="Calibri" pitchFamily="34" charset="0"/>
              </a:rPr>
              <a:t> у списку </a:t>
            </a:r>
            <a:r>
              <a:rPr lang="ru-RU" sz="2900" dirty="0" err="1" smtClean="0">
                <a:latin typeface="Calibri" pitchFamily="34" charset="0"/>
              </a:rPr>
              <a:t>Зберегти</a:t>
            </a:r>
            <a:r>
              <a:rPr lang="ru-RU" sz="2900" dirty="0" smtClean="0">
                <a:latin typeface="Calibri" pitchFamily="34" charset="0"/>
              </a:rPr>
              <a:t> макрос у - для </a:t>
            </a:r>
            <a:r>
              <a:rPr lang="ru-RU" sz="2900" dirty="0" err="1" smtClean="0">
                <a:latin typeface="Calibri" pitchFamily="34" charset="0"/>
              </a:rPr>
              <a:t>всіх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документів</a:t>
            </a:r>
            <a:r>
              <a:rPr lang="ru-RU" sz="2900" dirty="0" smtClean="0">
                <a:latin typeface="Calibri" pitchFamily="34" charset="0"/>
              </a:rPr>
              <a:t> у </a:t>
            </a:r>
            <a:r>
              <a:rPr lang="ru-RU" sz="2900" dirty="0" err="1" smtClean="0">
                <a:latin typeface="Calibri" pitchFamily="34" charset="0"/>
              </a:rPr>
              <a:t>шаблоні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en-US" sz="2900" dirty="0" smtClean="0">
                <a:latin typeface="Calibri" pitchFamily="34" charset="0"/>
              </a:rPr>
              <a:t>Normal</a:t>
            </a:r>
            <a:r>
              <a:rPr lang="ru-RU" sz="2900" dirty="0" smtClean="0">
                <a:latin typeface="Calibri" pitchFamily="34" charset="0"/>
              </a:rPr>
              <a:t>.</a:t>
            </a:r>
            <a:r>
              <a:rPr lang="en-US" sz="2900" dirty="0" err="1" smtClean="0">
                <a:latin typeface="Calibri" pitchFamily="34" charset="0"/>
              </a:rPr>
              <a:t>dotm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або</a:t>
            </a:r>
            <a:r>
              <a:rPr lang="ru-RU" sz="2900" dirty="0" smtClean="0">
                <a:latin typeface="Calibri" pitchFamily="34" charset="0"/>
              </a:rPr>
              <a:t> для </a:t>
            </a:r>
            <a:r>
              <a:rPr lang="ru-RU" sz="2900" dirty="0" err="1" smtClean="0">
                <a:latin typeface="Calibri" pitchFamily="34" charset="0"/>
              </a:rPr>
              <a:t>окремих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документів</a:t>
            </a:r>
            <a:r>
              <a:rPr lang="ru-RU" sz="2900" dirty="0" smtClean="0">
                <a:latin typeface="Calibri" pitchFamily="34" charset="0"/>
              </a:rPr>
              <a:t> у </a:t>
            </a:r>
            <a:r>
              <a:rPr lang="ru-RU" sz="2900" dirty="0" err="1" smtClean="0">
                <a:latin typeface="Calibri" pitchFamily="34" charset="0"/>
              </a:rPr>
              <a:t>вказаному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шаблоні</a:t>
            </a:r>
            <a:r>
              <a:rPr lang="ru-RU" sz="29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900" dirty="0" smtClean="0">
                <a:latin typeface="Calibri" pitchFamily="34" charset="0"/>
              </a:rPr>
              <a:t>Увести за </a:t>
            </a:r>
            <a:r>
              <a:rPr lang="ru-RU" sz="2900" dirty="0" err="1" smtClean="0">
                <a:latin typeface="Calibri" pitchFamily="34" charset="0"/>
              </a:rPr>
              <a:t>бажанням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стислий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опис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дій</a:t>
            </a:r>
            <a:r>
              <a:rPr lang="ru-RU" sz="2900" dirty="0" smtClean="0">
                <a:latin typeface="Calibri" pitchFamily="34" charset="0"/>
              </a:rPr>
              <a:t> макросу в поле </a:t>
            </a:r>
            <a:r>
              <a:rPr lang="ru-RU" sz="2900" dirty="0" err="1" smtClean="0">
                <a:latin typeface="Calibri" pitchFamily="34" charset="0"/>
              </a:rPr>
              <a:t>Опис</a:t>
            </a:r>
            <a:r>
              <a:rPr lang="ru-RU" sz="2900" dirty="0" smtClean="0">
                <a:latin typeface="Calibri" pitchFamily="34" charset="0"/>
              </a:rPr>
              <a:t>. Текст </a:t>
            </a:r>
            <a:r>
              <a:rPr lang="ru-RU" sz="2900" dirty="0" err="1" smtClean="0">
                <a:latin typeface="Calibri" pitchFamily="34" charset="0"/>
              </a:rPr>
              <a:t>цього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опису</a:t>
            </a:r>
            <a:r>
              <a:rPr lang="ru-RU" sz="2900" dirty="0" smtClean="0">
                <a:latin typeface="Calibri" pitchFamily="34" charset="0"/>
              </a:rPr>
              <a:t> буде </a:t>
            </a:r>
            <a:r>
              <a:rPr lang="ru-RU" sz="2900" dirty="0" err="1" smtClean="0">
                <a:latin typeface="Calibri" pitchFamily="34" charset="0"/>
              </a:rPr>
              <a:t>відображатися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під</a:t>
            </a:r>
            <a:r>
              <a:rPr lang="ru-RU" sz="2900" dirty="0" smtClean="0">
                <a:latin typeface="Calibri" pitchFamily="34" charset="0"/>
              </a:rPr>
              <a:t> час </a:t>
            </a:r>
            <a:r>
              <a:rPr lang="ru-RU" sz="2900" dirty="0" err="1" smtClean="0">
                <a:latin typeface="Calibri" pitchFamily="34" charset="0"/>
              </a:rPr>
              <a:t>наведення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вказівника</a:t>
            </a:r>
            <a:r>
              <a:rPr lang="ru-RU" sz="2900" dirty="0" smtClean="0">
                <a:latin typeface="Calibri" pitchFamily="34" charset="0"/>
              </a:rPr>
              <a:t> на кнопку </a:t>
            </a:r>
            <a:r>
              <a:rPr lang="ru-RU" sz="2900" dirty="0" err="1" smtClean="0">
                <a:latin typeface="Calibri" pitchFamily="34" charset="0"/>
              </a:rPr>
              <a:t>виклику</a:t>
            </a:r>
            <a:r>
              <a:rPr lang="ru-RU" sz="2900" dirty="0" smtClean="0">
                <a:latin typeface="Calibri" pitchFamily="34" charset="0"/>
              </a:rPr>
              <a:t> макросу як </a:t>
            </a:r>
            <a:r>
              <a:rPr lang="ru-RU" sz="2900" dirty="0" err="1" smtClean="0">
                <a:latin typeface="Calibri" pitchFamily="34" charset="0"/>
              </a:rPr>
              <a:t>спливаюча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підказка</a:t>
            </a:r>
            <a:r>
              <a:rPr lang="ru-RU" sz="2900" dirty="0" smtClean="0">
                <a:latin typeface="Calibri" pitchFamily="34" charset="0"/>
              </a:rPr>
              <a:t>. Тому </a:t>
            </a:r>
            <a:r>
              <a:rPr lang="ru-RU" sz="2900" dirty="0" err="1" smtClean="0">
                <a:latin typeface="Calibri" pitchFamily="34" charset="0"/>
              </a:rPr>
              <a:t>бажано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щоб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довжина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цього</a:t>
            </a:r>
            <a:r>
              <a:rPr lang="ru-RU" sz="2900" dirty="0" smtClean="0">
                <a:latin typeface="Calibri" pitchFamily="34" charset="0"/>
              </a:rPr>
              <a:t> тексту не </a:t>
            </a:r>
            <a:r>
              <a:rPr lang="ru-RU" sz="2900" dirty="0" err="1" smtClean="0">
                <a:latin typeface="Calibri" pitchFamily="34" charset="0"/>
              </a:rPr>
              <a:t>перевищувала</a:t>
            </a:r>
            <a:r>
              <a:rPr lang="ru-RU" sz="2900" dirty="0" smtClean="0">
                <a:latin typeface="Calibri" pitchFamily="34" charset="0"/>
              </a:rPr>
              <a:t> 100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900" dirty="0" err="1" smtClean="0">
                <a:latin typeface="Calibri" pitchFamily="34" charset="0"/>
              </a:rPr>
              <a:t>Вибрати</a:t>
            </a:r>
            <a:r>
              <a:rPr lang="ru-RU" sz="2900" dirty="0" smtClean="0">
                <a:latin typeface="Calibri" pitchFamily="34" charset="0"/>
              </a:rPr>
              <a:t> в </a:t>
            </a:r>
            <a:r>
              <a:rPr lang="ru-RU" sz="2900" dirty="0" err="1" smtClean="0">
                <a:latin typeface="Calibri" pitchFamily="34" charset="0"/>
              </a:rPr>
              <a:t>розділі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Призначити</a:t>
            </a:r>
            <a:r>
              <a:rPr lang="ru-RU" sz="2900" dirty="0" smtClean="0">
                <a:latin typeface="Calibri" pitchFamily="34" charset="0"/>
              </a:rPr>
              <a:t> макрос один </a:t>
            </a:r>
            <a:r>
              <a:rPr lang="ru-RU" sz="2900" dirty="0" err="1" smtClean="0">
                <a:latin typeface="Calibri" pitchFamily="34" charset="0"/>
              </a:rPr>
              <a:t>із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запропонованих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способів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виклику</a:t>
            </a:r>
            <a:r>
              <a:rPr lang="ru-RU" sz="2900" dirty="0" smtClean="0">
                <a:latin typeface="Calibri" pitchFamily="34" charset="0"/>
              </a:rPr>
              <a:t> макросу — кнопкою </a:t>
            </a:r>
            <a:r>
              <a:rPr lang="ru-RU" sz="2900" dirty="0" err="1" smtClean="0">
                <a:latin typeface="Calibri" pitchFamily="34" charset="0"/>
              </a:rPr>
              <a:t>чи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сполученням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клавіш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що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відкриє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відповідне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діалогове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вікно</a:t>
            </a:r>
            <a:r>
              <a:rPr lang="ru-RU" sz="2900" dirty="0" smtClean="0">
                <a:latin typeface="Calibri" pitchFamily="34" charset="0"/>
              </a:rPr>
              <a:t>.</a:t>
            </a:r>
            <a:endParaRPr lang="ru-RU" sz="2900" dirty="0" smtClean="0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572000" y="2786058"/>
            <a:ext cx="3657600" cy="271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543956" cy="579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3. </a:t>
            </a:r>
            <a:r>
              <a:rPr lang="ru-RU" sz="1000" dirty="0" err="1" smtClean="0">
                <a:latin typeface="Calibri" pitchFamily="34" charset="0"/>
              </a:rPr>
              <a:t>Налаштувати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залежно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вибраного</a:t>
            </a:r>
            <a:r>
              <a:rPr lang="ru-RU" sz="10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0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Настроювання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Word</a:t>
            </a:r>
            <a:r>
              <a:rPr lang="ru-RU" sz="1000" dirty="0" smtClean="0">
                <a:latin typeface="Calibri" pitchFamily="34" charset="0"/>
              </a:rPr>
              <a:t> документ (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документи</a:t>
            </a:r>
            <a:r>
              <a:rPr lang="ru-RU" sz="1000" dirty="0" smtClean="0">
                <a:latin typeface="Calibri" pitchFamily="34" charset="0"/>
              </a:rPr>
              <a:t>), для </a:t>
            </a:r>
            <a:r>
              <a:rPr lang="ru-RU" sz="1000" dirty="0" err="1" smtClean="0">
                <a:latin typeface="Calibri" pitchFamily="34" charset="0"/>
              </a:rPr>
              <a:t>якого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на панель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до­ступу.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Роздільник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за </a:t>
            </a:r>
            <a:r>
              <a:rPr lang="ru-RU" sz="1000" dirty="0" err="1" smtClean="0">
                <a:latin typeface="Calibri" pitchFamily="34" charset="0"/>
              </a:rPr>
              <a:t>бажанням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місце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розміщення</a:t>
            </a:r>
            <a:r>
              <a:rPr lang="ru-RU" sz="1000" dirty="0" smtClean="0">
                <a:latin typeface="Calibri" pitchFamily="34" charset="0"/>
              </a:rPr>
              <a:t> кнопки макросу на </a:t>
            </a:r>
            <a:r>
              <a:rPr lang="ru-RU" sz="1000" dirty="0" err="1" smtClean="0">
                <a:latin typeface="Calibri" pitchFamily="34" charset="0"/>
              </a:rPr>
              <a:t>па­нелі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кнопками Вверх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Вниз та </a:t>
            </a:r>
            <a:r>
              <a:rPr lang="ru-RU" sz="1000" dirty="0" err="1" smtClean="0">
                <a:latin typeface="Calibri" pitchFamily="34" charset="0"/>
              </a:rPr>
              <a:t>зображення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цієї</a:t>
            </a:r>
            <a:r>
              <a:rPr lang="ru-RU" sz="1000" dirty="0" smtClean="0">
                <a:latin typeface="Calibri" pitchFamily="34" charset="0"/>
              </a:rPr>
              <a:t> кнопки, </a:t>
            </a:r>
            <a:r>
              <a:rPr lang="ru-RU" sz="1000" dirty="0" err="1" smtClean="0">
                <a:latin typeface="Calibri" pitchFamily="34" charset="0"/>
              </a:rPr>
              <a:t>вибравши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ОК.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dirty="0" err="1" smtClean="0">
                <a:latin typeface="Calibri" pitchFamily="34" charset="0"/>
              </a:rPr>
              <a:t>сполученням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(рис. 1.72)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</a:t>
            </a:r>
            <a:r>
              <a:rPr lang="ru-RU" sz="1000" dirty="0" err="1" smtClean="0">
                <a:latin typeface="Calibri" pitchFamily="34" charset="0"/>
              </a:rPr>
              <a:t>полі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Команди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запису­ється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smtClean="0">
                <a:latin typeface="Calibri" pitchFamily="34" charset="0"/>
              </a:rPr>
              <a:t>Увести в поле </a:t>
            </a:r>
            <a:r>
              <a:rPr lang="ru-RU" sz="1000" dirty="0" err="1" smtClean="0">
                <a:latin typeface="Calibri" pitchFamily="34" charset="0"/>
              </a:rPr>
              <a:t>Нове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сполу­чення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бажане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спо­лучення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натис­нути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його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Призначи­ти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Закрити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щоб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розпочати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ма­кросу.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4.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послідовно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дії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опрацювання</a:t>
            </a:r>
            <a:r>
              <a:rPr lang="ru-RU" sz="1000" dirty="0" smtClean="0">
                <a:latin typeface="Calibri" pitchFamily="34" charset="0"/>
              </a:rPr>
              <a:t> документа, </a:t>
            </a:r>
            <a:r>
              <a:rPr lang="ru-RU" sz="1000" dirty="0" err="1" smtClean="0">
                <a:latin typeface="Calibri" pitchFamily="34" charset="0"/>
              </a:rPr>
              <a:t>які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записати</a:t>
            </a:r>
            <a:r>
              <a:rPr lang="ru-RU" sz="10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 за потреби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тимчасово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призупинити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Розроб­ник</a:t>
            </a:r>
            <a:r>
              <a:rPr lang="ru-RU" sz="1000" dirty="0" smtClean="0">
                <a:latin typeface="Calibri" pitchFamily="34" charset="0"/>
              </a:rPr>
              <a:t> =&gt; Код =&gt; Пауза по), а </a:t>
            </a:r>
            <a:r>
              <a:rPr lang="ru-RU" sz="1000" dirty="0" err="1" smtClean="0">
                <a:latin typeface="Calibri" pitchFamily="34" charset="0"/>
              </a:rPr>
              <a:t>потім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продовжити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</a:t>
            </a:r>
            <a:r>
              <a:rPr lang="ru-RU" sz="1000" dirty="0" err="1" smtClean="0">
                <a:latin typeface="Calibri" pitchFamily="34" charset="0"/>
              </a:rPr>
              <a:t>Відновити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по).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пам'ятати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запису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операцій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документа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буде </a:t>
            </a:r>
            <a:r>
              <a:rPr lang="ru-RU" sz="1000" dirty="0" err="1" smtClean="0">
                <a:latin typeface="Calibri" pitchFamily="34" charset="0"/>
              </a:rPr>
              <a:t>заблоковано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вказівник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матиме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вигляд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допускається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тільки</a:t>
            </a:r>
            <a:r>
              <a:rPr lang="ru-RU" sz="1000" dirty="0" smtClean="0">
                <a:latin typeface="Calibri" pitchFamily="34" charset="0"/>
              </a:rPr>
              <a:t> для </a:t>
            </a:r>
            <a:r>
              <a:rPr lang="ru-RU" sz="1000" dirty="0" err="1" smtClean="0">
                <a:latin typeface="Calibri" pitchFamily="34" charset="0"/>
              </a:rPr>
              <a:t>вибору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команд, кнопок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зміни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параметрів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діалогових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вікнах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решті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ви­падків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застосовувати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керування</a:t>
            </a:r>
            <a:r>
              <a:rPr lang="ru-RU" sz="1000" dirty="0" smtClean="0">
                <a:latin typeface="Calibri" pitchFamily="34" charset="0"/>
              </a:rPr>
              <a:t> курсором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. </a:t>
            </a:r>
            <a:r>
              <a:rPr lang="ru-RU" sz="1000" dirty="0" err="1" smtClean="0">
                <a:latin typeface="Calibri" pitchFamily="34" charset="0"/>
              </a:rPr>
              <a:t>Наприклад</a:t>
            </a:r>
            <a:r>
              <a:rPr lang="ru-RU" sz="1000" dirty="0" smtClean="0">
                <a:latin typeface="Calibri" pitchFamily="34" charset="0"/>
              </a:rPr>
              <a:t>, для </a:t>
            </a:r>
            <a:r>
              <a:rPr lang="ru-RU" sz="1000" dirty="0" err="1" smtClean="0">
                <a:latin typeface="Calibri" pitchFamily="34" charset="0"/>
              </a:rPr>
              <a:t>виділення</a:t>
            </a:r>
            <a:r>
              <a:rPr lang="ru-RU" sz="1000" dirty="0" smtClean="0">
                <a:latin typeface="Calibri" pitchFamily="34" charset="0"/>
              </a:rPr>
              <a:t> фрагмента тексту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Shift</a:t>
            </a:r>
            <a:r>
              <a:rPr lang="ru-RU" sz="1000" dirty="0" smtClean="0">
                <a:latin typeface="Calibri" pitchFamily="34" charset="0"/>
              </a:rPr>
              <a:t> + &lt;г, </a:t>
            </a:r>
            <a:r>
              <a:rPr lang="ru-RU" sz="1000" dirty="0" err="1" smtClean="0">
                <a:latin typeface="Calibri" pitchFamily="34" charset="0"/>
              </a:rPr>
              <a:t>ф</a:t>
            </a:r>
            <a:r>
              <a:rPr lang="ru-RU" sz="1000" dirty="0" smtClean="0">
                <a:latin typeface="Calibri" pitchFamily="34" charset="0"/>
              </a:rPr>
              <a:t>, Ф.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5. Коли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операції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будуть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зроблені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Роз-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Створений</a:t>
            </a:r>
            <a:r>
              <a:rPr lang="ru-RU" sz="1000" dirty="0" smtClean="0">
                <a:latin typeface="Calibri" pitchFamily="34" charset="0"/>
              </a:rPr>
              <a:t> макрос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бути </a:t>
            </a:r>
            <a:r>
              <a:rPr lang="ru-RU" sz="1000" dirty="0" err="1" smtClean="0">
                <a:latin typeface="Calibri" pitchFamily="34" charset="0"/>
              </a:rPr>
              <a:t>виконаний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роботи</a:t>
            </a:r>
            <a:r>
              <a:rPr lang="ru-RU" sz="1000" dirty="0" smtClean="0">
                <a:latin typeface="Calibri" pitchFamily="34" charset="0"/>
              </a:rPr>
              <a:t> над </a:t>
            </a:r>
            <a:r>
              <a:rPr lang="ru-RU" sz="1000" dirty="0" err="1" smtClean="0">
                <a:latin typeface="Calibri" pitchFamily="34" charset="0"/>
              </a:rPr>
              <a:t>докумен</a:t>
            </a:r>
            <a:r>
              <a:rPr lang="ru-RU" sz="1000" dirty="0" smtClean="0">
                <a:latin typeface="Calibri" pitchFamily="34" charset="0"/>
              </a:rPr>
              <a:t>- для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натиснути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Щ&amp;іт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призначену</a:t>
            </a:r>
            <a:r>
              <a:rPr lang="ru-RU" sz="1000" dirty="0" smtClean="0">
                <a:latin typeface="Calibri" pitchFamily="34" charset="0"/>
              </a:rPr>
              <a:t> кнопку.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Запустити</a:t>
            </a:r>
            <a:r>
              <a:rPr lang="ru-RU" sz="1000" dirty="0" smtClean="0">
                <a:latin typeface="Calibri" pitchFamily="34" charset="0"/>
              </a:rPr>
              <a:t> макрос на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також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діалогового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-</a:t>
            </a:r>
            <a:r>
              <a:rPr lang="en-US" sz="1000" dirty="0" err="1" smtClean="0">
                <a:latin typeface="Calibri" pitchFamily="34" charset="0"/>
              </a:rPr>
              <a:t>jcp</a:t>
            </a:r>
            <a:r>
              <a:rPr lang="ru-RU" sz="1000" dirty="0" smtClean="0">
                <a:latin typeface="Calibri" pitchFamily="34" charset="0"/>
              </a:rPr>
              <a:t>°</a:t>
            </a:r>
            <a:r>
              <a:rPr lang="en-US" sz="1000" baseline="30000" dirty="0" smtClean="0">
                <a:latin typeface="Calibri" pitchFamily="34" charset="0"/>
              </a:rPr>
              <a:t>c</a:t>
            </a:r>
            <a:r>
              <a:rPr lang="ru-RU" sz="1000" dirty="0" smtClean="0">
                <a:latin typeface="Calibri" pitchFamily="34" charset="0"/>
              </a:rPr>
              <a:t> (рис. 1.73), яке </a:t>
            </a:r>
            <a:r>
              <a:rPr lang="ru-RU" sz="1000" dirty="0" err="1" smtClean="0">
                <a:latin typeface="Calibri" pitchFamily="34" charset="0"/>
              </a:rPr>
              <a:t>відкривається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■=&gt;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 ЕИ' У списку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наведені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імена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створених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користувачами</a:t>
            </a:r>
            <a:r>
              <a:rPr lang="ru-RU" sz="1000" dirty="0" smtClean="0">
                <a:latin typeface="Calibri" pitchFamily="34" charset="0"/>
              </a:rPr>
              <a:t> для поточного шаблону. </a:t>
            </a:r>
            <a:r>
              <a:rPr lang="ru-RU" sz="1000" dirty="0" err="1" smtClean="0">
                <a:latin typeface="Calibri" pitchFamily="34" charset="0"/>
              </a:rPr>
              <a:t>Користувачу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</a:t>
            </a:r>
            <a:r>
              <a:rPr lang="ru-RU" sz="1000" dirty="0" smtClean="0">
                <a:latin typeface="Calibri" pitchFamily="34" charset="0"/>
              </a:rPr>
              <a:t>- *</a:t>
            </a:r>
            <a:r>
              <a:rPr lang="ru-RU" sz="1000" dirty="0" err="1" smtClean="0">
                <a:latin typeface="Calibri" pitchFamily="34" charset="0"/>
              </a:rPr>
              <a:t>пати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потрібного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цьому</a:t>
            </a:r>
            <a:r>
              <a:rPr lang="ru-RU" sz="1000" dirty="0" smtClean="0">
                <a:latin typeface="Calibri" pitchFamily="34" charset="0"/>
              </a:rPr>
              <a:t> самому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видалити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створені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чи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налашту­вати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їх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Рис. 1.73. </a:t>
            </a:r>
            <a:r>
              <a:rPr lang="ru-RU" sz="1000" dirty="0" err="1" smtClean="0">
                <a:latin typeface="Calibri" pitchFamily="34" charset="0"/>
              </a:rPr>
              <a:t>Вікно</a:t>
            </a:r>
            <a:r>
              <a:rPr lang="ru-RU" sz="1000" dirty="0" smtClean="0">
                <a:latin typeface="Calibri" pitchFamily="34" charset="0"/>
              </a:rPr>
              <a:t> списку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 Рис. 1.74. </a:t>
            </a:r>
            <a:r>
              <a:rPr lang="ru-RU" sz="1000" dirty="0" err="1" smtClean="0">
                <a:latin typeface="Calibri" pitchFamily="34" charset="0"/>
              </a:rPr>
              <a:t>Встановлення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значень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власти­востей</a:t>
            </a:r>
            <a:r>
              <a:rPr lang="ru-RU" sz="1000" dirty="0" smtClean="0">
                <a:latin typeface="Calibri" pitchFamily="34" charset="0"/>
              </a:rPr>
              <a:t> макросу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</a:t>
            </a:r>
          </a:p>
          <a:p>
            <a:r>
              <a:rPr lang="ru-RU" sz="1000" dirty="0" smtClean="0">
                <a:latin typeface="Calibri" pitchFamily="34" charset="0"/>
              </a:rPr>
              <a:t/>
            </a:r>
            <a:br>
              <a:rPr lang="ru-RU" sz="1000" dirty="0" smtClean="0">
                <a:latin typeface="Calibri" pitchFamily="34" charset="0"/>
              </a:rPr>
            </a:br>
            <a:endParaRPr lang="ru-RU" sz="1000" dirty="0"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3000396" cy="517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3. </a:t>
            </a:r>
            <a:r>
              <a:rPr lang="ru-RU" sz="1400" dirty="0" err="1" smtClean="0">
                <a:latin typeface="Calibri" pitchFamily="34" charset="0"/>
              </a:rPr>
              <a:t>Налаштувати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залежно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вибраного</a:t>
            </a:r>
            <a:r>
              <a:rPr lang="ru-RU" sz="14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•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4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Настроювання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Word</a:t>
            </a:r>
            <a:r>
              <a:rPr lang="ru-RU" sz="1400" dirty="0" smtClean="0">
                <a:latin typeface="Calibri" pitchFamily="34" charset="0"/>
              </a:rPr>
              <a:t> документ (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документи</a:t>
            </a:r>
            <a:r>
              <a:rPr lang="ru-RU" sz="1400" dirty="0" smtClean="0">
                <a:latin typeface="Calibri" pitchFamily="34" charset="0"/>
              </a:rPr>
              <a:t>), для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на панель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Роздільник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розміщення</a:t>
            </a:r>
            <a:r>
              <a:rPr lang="ru-RU" sz="1400" dirty="0" smtClean="0">
                <a:latin typeface="Calibri" pitchFamily="34" charset="0"/>
              </a:rPr>
              <a:t> кнопки макросу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кнопками Вверх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Вниз та </a:t>
            </a:r>
            <a:r>
              <a:rPr lang="ru-RU" sz="1400" dirty="0" err="1" smtClean="0">
                <a:latin typeface="Calibri" pitchFamily="34" charset="0"/>
              </a:rPr>
              <a:t>зображення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цієї</a:t>
            </a:r>
            <a:r>
              <a:rPr lang="ru-RU" sz="1400" dirty="0" smtClean="0">
                <a:latin typeface="Calibri" pitchFamily="34" charset="0"/>
              </a:rPr>
              <a:t> кнопки,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ОК.</a:t>
            </a:r>
          </a:p>
          <a:p>
            <a:endParaRPr lang="ru-RU" sz="1000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3259522" y="214290"/>
            <a:ext cx="5884478" cy="48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2852"/>
            <a:ext cx="4040188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сполученням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клавіш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полі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Команди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smtClean="0">
                <a:latin typeface="Calibri" pitchFamily="34" charset="0"/>
              </a:rPr>
              <a:t>Увести в поле </a:t>
            </a:r>
            <a:r>
              <a:rPr lang="ru-RU" sz="1400" dirty="0" err="1" smtClean="0">
                <a:latin typeface="Calibri" pitchFamily="34" charset="0"/>
              </a:rPr>
              <a:t>Нове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бажане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клавіатурі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Призначити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Закрити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щоб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розпочати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4.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послідовно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опрацювання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записати</a:t>
            </a:r>
            <a:r>
              <a:rPr lang="ru-RU" sz="14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 за потреби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тимчасово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призупинити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=&gt; Пауза</a:t>
            </a:r>
            <a:r>
              <a:rPr lang="ru-RU" sz="1400" dirty="0" smtClean="0">
                <a:latin typeface="Calibri" pitchFamily="34" charset="0"/>
              </a:rPr>
              <a:t>), а </a:t>
            </a:r>
            <a:r>
              <a:rPr lang="ru-RU" sz="1400" dirty="0" err="1" smtClean="0">
                <a:latin typeface="Calibri" pitchFamily="34" charset="0"/>
              </a:rPr>
              <a:t>потім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продовжити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Відновити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пам'ятати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запису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виконання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операцій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заблоковано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вказівник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матиме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допускається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вибору</a:t>
            </a:r>
            <a:endParaRPr lang="ru-RU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команд, кнопок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зміни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параметрів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діалогових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вікнах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решті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випадків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застосовувати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керування</a:t>
            </a:r>
            <a:r>
              <a:rPr lang="ru-RU" sz="1400" dirty="0" smtClean="0">
                <a:latin typeface="Calibri" pitchFamily="34" charset="0"/>
              </a:rPr>
              <a:t> курсором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Наприклад</a:t>
            </a:r>
            <a:r>
              <a:rPr lang="ru-RU" sz="1400" dirty="0" smtClean="0">
                <a:latin typeface="Calibri" pitchFamily="34" charset="0"/>
              </a:rPr>
              <a:t>, для </a:t>
            </a:r>
            <a:r>
              <a:rPr lang="ru-RU" sz="1400" dirty="0" err="1" smtClean="0">
                <a:latin typeface="Calibri" pitchFamily="34" charset="0"/>
              </a:rPr>
              <a:t>виділення</a:t>
            </a:r>
            <a:r>
              <a:rPr lang="ru-RU" sz="1400" dirty="0" smtClean="0">
                <a:latin typeface="Calibri" pitchFamily="34" charset="0"/>
              </a:rPr>
              <a:t> фрагмента тексту </a:t>
            </a: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Shift</a:t>
            </a:r>
            <a:r>
              <a:rPr lang="ru-RU" sz="1400" dirty="0" smtClean="0">
                <a:latin typeface="Calibri" pitchFamily="34" charset="0"/>
              </a:rPr>
              <a:t> + </a:t>
            </a:r>
            <a:r>
              <a:rPr lang="uk-UA" sz="1400" dirty="0" smtClean="0">
                <a:latin typeface="Calibri" pitchFamily="34" charset="0"/>
              </a:rPr>
              <a:t>стрілочки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5. Коли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операції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зроблені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Розробник</a:t>
            </a:r>
            <a:r>
              <a:rPr lang="ru-RU" sz="1400" dirty="0" smtClean="0">
                <a:latin typeface="Calibri" pitchFamily="34" charset="0"/>
              </a:rPr>
              <a:t>,  Код, </a:t>
            </a:r>
            <a:r>
              <a:rPr lang="ru-RU" sz="1400" dirty="0" err="1" smtClean="0">
                <a:latin typeface="Calibri" pitchFamily="34" charset="0"/>
              </a:rPr>
              <a:t>Зупинити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endParaRPr lang="ru-RU" sz="1400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41775" cy="37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2466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2143116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Урок 9</a:t>
            </a:r>
          </a:p>
          <a:p>
            <a:pPr algn="ctr"/>
            <a:r>
              <a:rPr lang="uk-UA" dirty="0" smtClean="0"/>
              <a:t>Тема уроку: Засоби автоматизації процесу створення документа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Практична робота № 2 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»</a:t>
            </a:r>
          </a:p>
        </p:txBody>
      </p:sp>
      <p:sp>
        <p:nvSpPr>
          <p:cNvPr id="4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Робота з макросами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000108"/>
            <a:ext cx="4040188" cy="5357850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Створений</a:t>
            </a:r>
            <a:r>
              <a:rPr lang="ru-RU" sz="1600" dirty="0" smtClean="0">
                <a:latin typeface="Calibri" pitchFamily="34" charset="0"/>
              </a:rPr>
              <a:t> макрос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виконаний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роботи</a:t>
            </a:r>
            <a:r>
              <a:rPr lang="ru-RU" sz="1600" dirty="0" smtClean="0">
                <a:latin typeface="Calibri" pitchFamily="34" charset="0"/>
              </a:rPr>
              <a:t> над документом.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натиснути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клавіатурі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сполучення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призначену</a:t>
            </a:r>
            <a:r>
              <a:rPr lang="ru-RU" sz="16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макрос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також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діалогового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Маркоси</a:t>
            </a:r>
            <a:r>
              <a:rPr lang="ru-RU" sz="1600" dirty="0" smtClean="0">
                <a:latin typeface="Calibri" pitchFamily="34" charset="0"/>
              </a:rPr>
              <a:t>, яке </a:t>
            </a:r>
            <a:r>
              <a:rPr lang="ru-RU" sz="1600" dirty="0" err="1" smtClean="0">
                <a:latin typeface="Calibri" pitchFamily="34" charset="0"/>
              </a:rPr>
              <a:t>відкривається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 =&gt; Код =&gt;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 У списку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наведені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імена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всіх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створених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користувачами</a:t>
            </a:r>
            <a:r>
              <a:rPr lang="ru-RU" sz="1600" dirty="0" smtClean="0">
                <a:latin typeface="Calibri" pitchFamily="34" charset="0"/>
              </a:rPr>
              <a:t> для поточного шаблону.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потрібного</a:t>
            </a:r>
            <a:r>
              <a:rPr lang="ru-RU" sz="1600" dirty="0" smtClean="0">
                <a:latin typeface="Calibri" pitchFamily="34" charset="0"/>
              </a:rPr>
              <a:t> макросу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Виконати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самому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видалити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0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2277" y="1857364"/>
            <a:ext cx="4821723" cy="37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643438" y="1142984"/>
            <a:ext cx="3657600" cy="658368"/>
          </a:xfrm>
        </p:spPr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макросів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uk-UA" dirty="0" smtClean="0"/>
              <a:t>Навчальна вправа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5572164" cy="542928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1500" b="1" dirty="0" smtClean="0">
                <a:latin typeface="Calibri" pitchFamily="34" charset="0"/>
              </a:rPr>
              <a:t>У  текстовому </a:t>
            </a:r>
            <a:r>
              <a:rPr lang="ru-RU" sz="1500" b="1" dirty="0" err="1" smtClean="0">
                <a:latin typeface="Calibri" pitchFamily="34" charset="0"/>
              </a:rPr>
              <a:t>документі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замінити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назву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навчального</a:t>
            </a:r>
            <a:r>
              <a:rPr lang="ru-RU" sz="1500" b="1" dirty="0" smtClean="0">
                <a:latin typeface="Calibri" pitchFamily="34" charset="0"/>
              </a:rPr>
              <a:t> закладу </a:t>
            </a:r>
            <a:r>
              <a:rPr lang="ru-RU" sz="1500" b="1" dirty="0" err="1" smtClean="0">
                <a:latin typeface="Calibri" pitchFamily="34" charset="0"/>
              </a:rPr>
              <a:t>з</a:t>
            </a:r>
            <a:r>
              <a:rPr lang="ru-RU" sz="1500" b="1" i="1" dirty="0" smtClean="0">
                <a:latin typeface="Calibri" pitchFamily="34" charset="0"/>
              </a:rPr>
              <a:t> СШ № 2 </a:t>
            </a:r>
            <a:r>
              <a:rPr lang="ru-RU" sz="1500" b="1" dirty="0" smtClean="0">
                <a:latin typeface="Calibri" pitchFamily="34" charset="0"/>
              </a:rPr>
              <a:t>на</a:t>
            </a:r>
            <a:r>
              <a:rPr lang="ru-RU" sz="1500" b="1" i="1" dirty="0" smtClean="0">
                <a:latin typeface="Calibri" pitchFamily="34" charset="0"/>
              </a:rPr>
              <a:t> СЗОШ №8</a:t>
            </a:r>
            <a:r>
              <a:rPr lang="ru-RU" sz="1500" b="1" dirty="0" smtClean="0">
                <a:latin typeface="Calibri" pitchFamily="34" charset="0"/>
              </a:rPr>
              <a:t> 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відформатувати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даний</a:t>
            </a:r>
            <a:r>
              <a:rPr lang="ru-RU" sz="1500" b="1" dirty="0" smtClean="0">
                <a:latin typeface="Calibri" pitchFamily="34" charset="0"/>
              </a:rPr>
              <a:t> фрагмент тексту так: шрифт </a:t>
            </a:r>
            <a:r>
              <a:rPr lang="ru-RU" sz="1500" b="1" i="1" dirty="0" smtClean="0">
                <a:latin typeface="Calibri" pitchFamily="34" charset="0"/>
              </a:rPr>
              <a:t>А</a:t>
            </a:r>
            <a:r>
              <a:rPr lang="en-US" sz="1500" b="1" i="1" dirty="0" smtClean="0">
                <a:latin typeface="Calibri" pitchFamily="34" charset="0"/>
              </a:rPr>
              <a:t>r</a:t>
            </a:r>
            <a:r>
              <a:rPr lang="ru-RU" sz="1500" b="1" i="1" dirty="0" err="1" smtClean="0">
                <a:latin typeface="Calibri" pitchFamily="34" charset="0"/>
              </a:rPr>
              <a:t>іа</a:t>
            </a:r>
            <a:r>
              <a:rPr lang="en-US" sz="1500" b="1" i="1" dirty="0" smtClean="0">
                <a:latin typeface="Calibri" pitchFamily="34" charset="0"/>
              </a:rPr>
              <a:t>l</a:t>
            </a:r>
            <a:r>
              <a:rPr lang="uk-UA" sz="1500" b="1" i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розмір</a:t>
            </a:r>
            <a:r>
              <a:rPr lang="ru-RU" sz="1500" b="1" i="1" dirty="0" smtClean="0">
                <a:latin typeface="Calibri" pitchFamily="34" charset="0"/>
              </a:rPr>
              <a:t> 10 </a:t>
            </a:r>
            <a:r>
              <a:rPr lang="ru-RU" sz="1500" b="1" i="1" dirty="0" err="1" smtClean="0">
                <a:latin typeface="Calibri" pitchFamily="34" charset="0"/>
              </a:rPr>
              <a:t>пт</a:t>
            </a:r>
            <a:r>
              <a:rPr lang="ru-RU" sz="1500" b="1" i="1" dirty="0" smtClean="0">
                <a:latin typeface="Calibri" pitchFamily="34" charset="0"/>
              </a:rPr>
              <a:t>,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колір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символів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темно-синій</a:t>
            </a:r>
            <a:r>
              <a:rPr lang="ru-RU" sz="1500" b="1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Запустити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Office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Найуживаніші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Основні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роботи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Відображати</a:t>
            </a:r>
            <a:r>
              <a:rPr lang="ru-RU" sz="1500" dirty="0" smtClean="0">
                <a:latin typeface="Calibri" pitchFamily="34" charset="0"/>
              </a:rPr>
              <a:t> вкладку «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» на </a:t>
            </a:r>
            <a:r>
              <a:rPr lang="ru-RU" sz="1500" dirty="0" err="1" smtClean="0">
                <a:latin typeface="Calibri" pitchFamily="34" charset="0"/>
              </a:rPr>
              <a:t>стрічці</a:t>
            </a:r>
            <a:r>
              <a:rPr lang="ru-RU" sz="1500" dirty="0" smtClean="0">
                <a:latin typeface="Calibri" pitchFamily="34" charset="0"/>
              </a:rPr>
              <a:t> =&gt; ОК.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Розпочати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запис</a:t>
            </a:r>
            <a:r>
              <a:rPr lang="ru-RU" sz="1500" i="1" dirty="0" smtClean="0">
                <a:latin typeface="Calibri" pitchFamily="34" charset="0"/>
              </a:rPr>
              <a:t> макросу, </a:t>
            </a:r>
            <a:r>
              <a:rPr lang="ru-RU" sz="1500" i="1" dirty="0" err="1" smtClean="0">
                <a:latin typeface="Calibri" pitchFamily="34" charset="0"/>
              </a:rPr>
              <a:t>виконавши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 =&gt; Код =&gt; </a:t>
            </a:r>
            <a:r>
              <a:rPr lang="ru-RU" sz="1500" dirty="0" err="1" smtClean="0">
                <a:latin typeface="Calibri" pitchFamily="34" charset="0"/>
              </a:rPr>
              <a:t>Записати</a:t>
            </a:r>
            <a:r>
              <a:rPr lang="ru-RU" sz="1500" dirty="0" smtClean="0">
                <a:latin typeface="Calibri" pitchFamily="34" charset="0"/>
              </a:rPr>
              <a:t> макрос.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Установити</a:t>
            </a:r>
            <a:r>
              <a:rPr lang="ru-RU" sz="1500" dirty="0" smtClean="0">
                <a:latin typeface="Calibri" pitchFamily="34" charset="0"/>
              </a:rPr>
              <a:t>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Запис</a:t>
            </a:r>
            <a:r>
              <a:rPr lang="ru-RU" sz="1500" dirty="0" smtClean="0">
                <a:latin typeface="Calibri" pitchFamily="34" charset="0"/>
              </a:rPr>
              <a:t> макросу </a:t>
            </a:r>
            <a:r>
              <a:rPr lang="ru-RU" sz="1500" dirty="0" err="1" smtClean="0">
                <a:latin typeface="Calibri" pitchFamily="34" charset="0"/>
              </a:rPr>
              <a:t>такі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значення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властивостей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макросу</a:t>
            </a:r>
            <a:r>
              <a:rPr lang="ru-RU" sz="1500" dirty="0" smtClean="0">
                <a:latin typeface="Calibri" pitchFamily="34" charset="0"/>
              </a:rPr>
              <a:t>: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dirty="0" err="1" smtClean="0">
                <a:latin typeface="Calibri" pitchFamily="34" charset="0"/>
              </a:rPr>
              <a:t>Ім'я</a:t>
            </a:r>
            <a:r>
              <a:rPr lang="ru-RU" sz="1500" b="1" dirty="0" smtClean="0">
                <a:latin typeface="Calibri" pitchFamily="34" charset="0"/>
              </a:rPr>
              <a:t> макросу </a:t>
            </a:r>
            <a:r>
              <a:rPr lang="ru-RU" sz="1500" dirty="0" smtClean="0">
                <a:latin typeface="Calibri" pitchFamily="34" charset="0"/>
              </a:rPr>
              <a:t>ввести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smtClean="0">
                <a:latin typeface="Calibri" pitchFamily="34" charset="0"/>
              </a:rPr>
              <a:t>Нова </a:t>
            </a:r>
            <a:r>
              <a:rPr lang="ru-RU" sz="1500" b="1" i="1" dirty="0" err="1" smtClean="0">
                <a:latin typeface="Calibri" pitchFamily="34" charset="0"/>
              </a:rPr>
              <a:t>назва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списку </a:t>
            </a:r>
            <a:r>
              <a:rPr lang="ru-RU" sz="1500" b="1" dirty="0" err="1" smtClean="0">
                <a:latin typeface="Calibri" pitchFamily="34" charset="0"/>
              </a:rPr>
              <a:t>Зберегти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Усі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документи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(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uk-UA" sz="1500" i="1" dirty="0" smtClean="0">
                <a:latin typeface="Calibri" pitchFamily="34" charset="0"/>
              </a:rPr>
              <a:t>.</a:t>
            </a:r>
            <a:r>
              <a:rPr lang="en-US" sz="1500" i="1" dirty="0" err="1" smtClean="0">
                <a:latin typeface="Calibri" pitchFamily="34" charset="0"/>
              </a:rPr>
              <a:t>dotm</a:t>
            </a:r>
            <a:r>
              <a:rPr lang="ru-RU" sz="1500" i="1" dirty="0" smtClean="0">
                <a:latin typeface="Calibri" pitchFamily="34" charset="0"/>
              </a:rPr>
              <a:t> ).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i="1" dirty="0" err="1" smtClean="0">
                <a:latin typeface="Calibri" pitchFamily="34" charset="0"/>
              </a:rPr>
              <a:t>Опис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увести текст </a:t>
            </a:r>
            <a:r>
              <a:rPr lang="ru-RU" sz="1500" dirty="0" err="1" smtClean="0">
                <a:latin typeface="Calibri" pitchFamily="34" charset="0"/>
              </a:rPr>
              <a:t>Заміна</a:t>
            </a:r>
            <a:r>
              <a:rPr lang="ru-RU" sz="1500" dirty="0" smtClean="0">
                <a:latin typeface="Calibri" pitchFamily="34" charset="0"/>
              </a:rPr>
              <a:t> СШ № 2 на СЗОШ № 8.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</a:t>
            </a:r>
            <a:r>
              <a:rPr lang="ru-RU" sz="1500" dirty="0" err="1" smtClean="0">
                <a:latin typeface="Calibri" pitchFamily="34" charset="0"/>
              </a:rPr>
              <a:t>розділі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Призначити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піктограму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кнопці</a:t>
            </a:r>
            <a:r>
              <a:rPr lang="ru-RU" sz="1500" dirty="0" smtClean="0">
                <a:latin typeface="Calibri" pitchFamily="34" charset="0"/>
              </a:rPr>
              <a:t>.</a:t>
            </a:r>
          </a:p>
          <a:p>
            <a:pPr marL="0" lvl="6" indent="0">
              <a:buNone/>
            </a:pPr>
            <a:r>
              <a:rPr lang="ru-RU" sz="1500" dirty="0" smtClean="0">
                <a:latin typeface="Calibri" pitchFamily="34" charset="0"/>
              </a:rPr>
              <a:t>5.      </a:t>
            </a:r>
            <a:r>
              <a:rPr lang="ru-RU" sz="1500" dirty="0" err="1" smtClean="0">
                <a:latin typeface="Calibri" pitchFamily="34" charset="0"/>
              </a:rPr>
              <a:t>Налаштувати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виклику</a:t>
            </a:r>
            <a:r>
              <a:rPr lang="ru-RU" sz="1500" dirty="0" smtClean="0">
                <a:latin typeface="Calibri" pitchFamily="34" charset="0"/>
              </a:rPr>
              <a:t> макросу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Параметри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</a:rPr>
              <a:t>Word</a:t>
            </a:r>
            <a:r>
              <a:rPr lang="en-US" sz="1500" dirty="0" smtClean="0">
                <a:latin typeface="Calibri" pitchFamily="34" charset="0"/>
              </a:rPr>
              <a:t>: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Настроювання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доступу</a:t>
            </a:r>
            <a:r>
              <a:rPr lang="ru-RU" sz="1500" b="1" i="1" dirty="0" smtClean="0">
                <a:latin typeface="Calibri" pitchFamily="34" charset="0"/>
              </a:rPr>
              <a:t>  </a:t>
            </a:r>
            <a:r>
              <a:rPr lang="ru-RU" sz="1500" i="1" dirty="0" smtClean="0">
                <a:latin typeface="Calibri" pitchFamily="34" charset="0"/>
              </a:rPr>
              <a:t>- Для </a:t>
            </a:r>
            <a:r>
              <a:rPr lang="ru-RU" sz="1500" i="1" dirty="0" err="1" smtClean="0">
                <a:latin typeface="Calibri" pitchFamily="34" charset="0"/>
              </a:rPr>
              <a:t>всіх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документів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Роздільник</a:t>
            </a:r>
            <a:r>
              <a:rPr lang="ru-RU" sz="1500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іменем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ru-RU" sz="1500" i="1" dirty="0" smtClean="0">
                <a:latin typeface="Calibri" pitchFamily="34" charset="0"/>
              </a:rPr>
              <a:t>.</a:t>
            </a:r>
            <a:r>
              <a:rPr lang="en-US" sz="1500" i="1" dirty="0" smtClean="0">
                <a:latin typeface="Calibri" pitchFamily="34" charset="0"/>
              </a:rPr>
              <a:t>NewMacro8.Ho</a:t>
            </a:r>
            <a:r>
              <a:rPr lang="uk-UA" sz="1500" i="1" dirty="0" smtClean="0">
                <a:latin typeface="Calibri" pitchFamily="34" charset="0"/>
              </a:rPr>
              <a:t>в</a:t>
            </a:r>
            <a:r>
              <a:rPr lang="en-US" sz="1500" i="1" dirty="0" smtClean="0">
                <a:latin typeface="Calibri" pitchFamily="34" charset="0"/>
              </a:rPr>
              <a:t>a </a:t>
            </a:r>
            <a:r>
              <a:rPr lang="ru-RU" sz="1500" i="1" dirty="0" err="1" smtClean="0">
                <a:latin typeface="Calibri" pitchFamily="34" charset="0"/>
              </a:rPr>
              <a:t>назва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Додати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Перемістити</a:t>
            </a:r>
            <a:r>
              <a:rPr lang="ru-RU" sz="1500" dirty="0" smtClean="0">
                <a:latin typeface="Calibri" pitchFamily="34" charset="0"/>
              </a:rPr>
              <a:t> кнопку макросу на перше </a:t>
            </a:r>
            <a:r>
              <a:rPr lang="ru-RU" sz="1500" dirty="0" err="1" smtClean="0">
                <a:latin typeface="Calibri" pitchFamily="34" charset="0"/>
              </a:rPr>
              <a:t>місце</a:t>
            </a:r>
            <a:r>
              <a:rPr lang="ru-RU" sz="1500" dirty="0" smtClean="0">
                <a:latin typeface="Calibri" pitchFamily="34" charset="0"/>
              </a:rPr>
              <a:t> в списку кнопок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</a:t>
            </a:r>
            <a:r>
              <a:rPr lang="ru-RU" sz="1500" dirty="0" smtClean="0">
                <a:latin typeface="Calibri" pitchFamily="34" charset="0"/>
              </a:rPr>
              <a:t>пу.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Змінити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dirty="0" err="1" smtClean="0">
                <a:latin typeface="Calibri" pitchFamily="34" charset="0"/>
              </a:rPr>
              <a:t>зображень</a:t>
            </a:r>
            <a:r>
              <a:rPr lang="ru-RU" sz="1500" dirty="0" smtClean="0">
                <a:latin typeface="Calibri" pitchFamily="34" charset="0"/>
              </a:rPr>
              <a:t> кнопок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400" dirty="0" err="1" smtClean="0"/>
              <a:t>Вибрати</a:t>
            </a:r>
            <a:r>
              <a:rPr lang="ru-RU" sz="1400" dirty="0" smtClean="0"/>
              <a:t> кнопку ОК.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028572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35782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5171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6. </a:t>
            </a:r>
            <a:r>
              <a:rPr lang="ru-RU" sz="1700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дії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щодо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опрацювання</a:t>
            </a:r>
            <a:r>
              <a:rPr lang="ru-RU" sz="1700" dirty="0" smtClean="0">
                <a:latin typeface="Calibri" pitchFamily="34" charset="0"/>
              </a:rPr>
              <a:t> документа: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Основне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Редагування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i="1" dirty="0" smtClean="0">
                <a:latin typeface="Calibri" pitchFamily="34" charset="0"/>
              </a:rPr>
              <a:t> 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smtClean="0">
                <a:latin typeface="Calibri" pitchFamily="34" charset="0"/>
              </a:rPr>
              <a:t>У поле </a:t>
            </a:r>
            <a:r>
              <a:rPr lang="ru-RU" sz="1700" dirty="0" err="1" smtClean="0">
                <a:latin typeface="Calibri" pitchFamily="34" charset="0"/>
              </a:rPr>
              <a:t>Знайти</a:t>
            </a:r>
            <a:r>
              <a:rPr lang="ru-RU" sz="1700" dirty="0" smtClean="0">
                <a:latin typeface="Calibri" pitchFamily="34" charset="0"/>
              </a:rPr>
              <a:t> ввести</a:t>
            </a:r>
            <a:r>
              <a:rPr lang="ru-RU" sz="1700" b="1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у поле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на ввести</a:t>
            </a:r>
            <a:r>
              <a:rPr lang="ru-RU" sz="1700" b="1" i="1" dirty="0" smtClean="0">
                <a:latin typeface="Calibri" pitchFamily="34" charset="0"/>
              </a:rPr>
              <a:t> СЗОШ №8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Більше</a:t>
            </a:r>
            <a:r>
              <a:rPr lang="ru-RU" sz="1700" dirty="0" smtClean="0">
                <a:latin typeface="Calibri" pitchFamily="34" charset="0"/>
              </a:rPr>
              <a:t> =&gt; Формат =&gt; Шрифт.</a:t>
            </a: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у </a:t>
            </a:r>
            <a:r>
              <a:rPr lang="ru-RU" sz="1700" dirty="0" err="1" smtClean="0">
                <a:latin typeface="Calibri" pitchFamily="34" charset="0"/>
              </a:rPr>
              <a:t>вікні</a:t>
            </a:r>
            <a:r>
              <a:rPr lang="ru-RU" sz="1700" dirty="0" smtClean="0">
                <a:latin typeface="Calibri" pitchFamily="34" charset="0"/>
              </a:rPr>
              <a:t> Шрифт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значення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властивостей</a:t>
            </a:r>
            <a:r>
              <a:rPr lang="ru-RU" sz="1700" dirty="0" smtClean="0">
                <a:latin typeface="Calibri" pitchFamily="34" charset="0"/>
              </a:rPr>
              <a:t>: </a:t>
            </a:r>
            <a:r>
              <a:rPr lang="ru-RU" sz="1700" dirty="0" err="1" smtClean="0">
                <a:latin typeface="Calibri" pitchFamily="34" charset="0"/>
              </a:rPr>
              <a:t>шрифт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en-US" sz="1700" b="1" i="1" dirty="0" smtClean="0">
                <a:latin typeface="Calibri" pitchFamily="34" charset="0"/>
              </a:rPr>
              <a:t>Arial</a:t>
            </a:r>
            <a:r>
              <a:rPr lang="ru-RU" sz="1700" b="1" i="1" dirty="0" smtClean="0">
                <a:latin typeface="Calibri" pitchFamily="34" charset="0"/>
              </a:rPr>
              <a:t>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розмір</a:t>
            </a:r>
            <a:r>
              <a:rPr lang="ru-RU" sz="1700" b="1" i="1" dirty="0" smtClean="0">
                <a:latin typeface="Calibri" pitchFamily="34" charset="0"/>
              </a:rPr>
              <a:t> 10 </a:t>
            </a:r>
            <a:r>
              <a:rPr lang="ru-RU" sz="1700" b="1" i="1" dirty="0" err="1" smtClean="0">
                <a:latin typeface="Calibri" pitchFamily="34" charset="0"/>
              </a:rPr>
              <a:t>пт</a:t>
            </a:r>
            <a:r>
              <a:rPr lang="ru-RU" sz="1700" dirty="0" smtClean="0">
                <a:latin typeface="Calibri" pitchFamily="34" charset="0"/>
              </a:rPr>
              <a:t>, </a:t>
            </a:r>
            <a:r>
              <a:rPr lang="ru-RU" sz="1700" dirty="0" err="1" smtClean="0">
                <a:latin typeface="Calibri" pitchFamily="34" charset="0"/>
              </a:rPr>
              <a:t>колір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символів</a:t>
            </a:r>
            <a:r>
              <a:rPr lang="ru-RU" sz="1700" b="1" i="1" dirty="0" smtClean="0">
                <a:latin typeface="Calibri" pitchFamily="34" charset="0"/>
              </a:rPr>
              <a:t> </a:t>
            </a:r>
            <a:r>
              <a:rPr lang="ru-RU" sz="1700" b="1" i="1" dirty="0" err="1" smtClean="0">
                <a:latin typeface="Calibri" pitchFamily="34" charset="0"/>
              </a:rPr>
              <a:t>темно-синій</a:t>
            </a:r>
            <a:r>
              <a:rPr lang="ru-RU" sz="1700" b="1" i="1" dirty="0" smtClean="0">
                <a:latin typeface="Calibri" pitchFamily="34" charset="0"/>
              </a:rPr>
              <a:t>.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кнопку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все. 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Розробник</a:t>
            </a:r>
            <a:r>
              <a:rPr lang="ru-RU" sz="1700" dirty="0" smtClean="0">
                <a:latin typeface="Calibri" pitchFamily="34" charset="0"/>
              </a:rPr>
              <a:t> =&gt; Код =&gt; </a:t>
            </a:r>
            <a:r>
              <a:rPr lang="ru-RU" sz="1700" dirty="0" err="1" smtClean="0">
                <a:latin typeface="Calibri" pitchFamily="34" charset="0"/>
              </a:rPr>
              <a:t>Зупинити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запис</a:t>
            </a:r>
            <a:r>
              <a:rPr lang="ru-RU" sz="17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Для </a:t>
            </a:r>
            <a:r>
              <a:rPr lang="ru-RU" sz="1700" dirty="0" err="1" smtClean="0">
                <a:latin typeface="Calibri" pitchFamily="34" charset="0"/>
              </a:rPr>
              <a:t>перевірки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роботи</a:t>
            </a:r>
            <a:r>
              <a:rPr lang="ru-RU" sz="1700" dirty="0" smtClean="0">
                <a:latin typeface="Calibri" pitchFamily="34" charset="0"/>
              </a:rPr>
              <a:t> макросу </a:t>
            </a:r>
            <a:r>
              <a:rPr lang="ru-RU" sz="1700" dirty="0" err="1" smtClean="0">
                <a:latin typeface="Calibri" pitchFamily="34" charset="0"/>
              </a:rPr>
              <a:t>слід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відкрити</a:t>
            </a:r>
            <a:r>
              <a:rPr lang="ru-RU" sz="1700" dirty="0" smtClean="0">
                <a:latin typeface="Calibri" pitchFamily="34" charset="0"/>
              </a:rPr>
              <a:t> документ, у </a:t>
            </a:r>
            <a:r>
              <a:rPr lang="ru-RU" sz="1700" dirty="0" err="1" smtClean="0">
                <a:latin typeface="Calibri" pitchFamily="34" charset="0"/>
              </a:rPr>
              <a:t>якому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трапляється</a:t>
            </a:r>
            <a:r>
              <a:rPr lang="ru-RU" sz="1700" dirty="0" smtClean="0">
                <a:latin typeface="Calibri" pitchFamily="34" charset="0"/>
              </a:rPr>
              <a:t> текст</a:t>
            </a:r>
            <a:r>
              <a:rPr lang="ru-RU" sz="1700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dirty="0" err="1" smtClean="0">
                <a:latin typeface="Calibri" pitchFamily="34" charset="0"/>
              </a:rPr>
              <a:t>Панелі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швидкого</a:t>
            </a:r>
            <a:r>
              <a:rPr lang="ru-RU" sz="1700" dirty="0" smtClean="0">
                <a:latin typeface="Calibri" pitchFamily="34" charset="0"/>
              </a:rPr>
              <a:t> доступу кнопку </a:t>
            </a:r>
            <a:r>
              <a:rPr lang="ru-RU" sz="1700" dirty="0" err="1" smtClean="0">
                <a:latin typeface="Calibri" pitchFamily="34" charset="0"/>
              </a:rPr>
              <a:t>Якщо</a:t>
            </a:r>
            <a:r>
              <a:rPr lang="ru-RU" sz="1700" dirty="0" smtClean="0">
                <a:latin typeface="Calibri" pitchFamily="34" charset="0"/>
              </a:rPr>
              <a:t> макрос створено правильно, то </a:t>
            </a:r>
            <a:r>
              <a:rPr lang="ru-RU" sz="1700" dirty="0" err="1" smtClean="0">
                <a:latin typeface="Calibri" pitchFamily="34" charset="0"/>
              </a:rPr>
              <a:t>всі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старі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назви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школи</a:t>
            </a:r>
            <a:r>
              <a:rPr lang="ru-RU" sz="1700" dirty="0" smtClean="0">
                <a:latin typeface="Calibri" pitchFamily="34" charset="0"/>
              </a:rPr>
              <a:t> в </a:t>
            </a:r>
            <a:r>
              <a:rPr lang="ru-RU" sz="1700" dirty="0" err="1" smtClean="0">
                <a:latin typeface="Calibri" pitchFamily="34" charset="0"/>
              </a:rPr>
              <a:t>документі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будуть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замінені</a:t>
            </a:r>
            <a:r>
              <a:rPr lang="ru-RU" sz="1700" dirty="0" smtClean="0">
                <a:latin typeface="Calibri" pitchFamily="34" charset="0"/>
              </a:rPr>
              <a:t> та </a:t>
            </a:r>
            <a:r>
              <a:rPr lang="ru-RU" sz="1700" dirty="0" err="1" smtClean="0">
                <a:latin typeface="Calibri" pitchFamily="34" charset="0"/>
              </a:rPr>
              <a:t>відповідним</a:t>
            </a:r>
            <a:r>
              <a:rPr lang="ru-RU" sz="1700" dirty="0" smtClean="0">
                <a:latin typeface="Calibri" pitchFamily="34" charset="0"/>
              </a:rPr>
              <a:t> чином </a:t>
            </a:r>
            <a:r>
              <a:rPr lang="ru-RU" sz="1700" dirty="0" err="1" smtClean="0">
                <a:latin typeface="Calibri" pitchFamily="34" charset="0"/>
              </a:rPr>
              <a:t>відформатовані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14"/>
            <a:ext cx="4041775" cy="3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3071834" cy="34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Створення документа на </a:t>
            </a:r>
            <a:r>
              <a:rPr lang="uk-UA" dirty="0" smtClean="0"/>
              <a:t>основі </a:t>
            </a:r>
            <a:r>
              <a:rPr lang="uk-UA" dirty="0" smtClean="0"/>
              <a:t>шаблону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8229600" cy="15190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5725" indent="276225">
              <a:buNone/>
            </a:pPr>
            <a:r>
              <a:rPr lang="uk-UA" dirty="0" smtClean="0"/>
              <a:t>Шаблон-це відформатований певним чином документ-заготовка, який зберігається в окремому файлі та використовується як основа для створення нових документів певного типу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 та документ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3929090" cy="3941763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Основна відмінність між документами і шаблонами полягає в їхньому призначенні: шаблон – це заготовка документа з готовими елементами тексту та оформлення, яка призначена для подальшого заповнення даними, а документ -  це вже підготовлений текст, можливо на основі якогось шаблону.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4929221" cy="38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/>
          <a:lstStyle/>
          <a:p>
            <a:pPr algn="ctr"/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Шаблони 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444294"/>
            <a:ext cx="4211668" cy="3941763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Шаблони зберігаються у файлах з розширенням імені </a:t>
            </a:r>
            <a:r>
              <a:rPr lang="en-US" dirty="0" err="1" smtClean="0"/>
              <a:t>dotx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en-US" dirty="0" err="1" smtClean="0"/>
              <a:t>dotm</a:t>
            </a:r>
            <a:r>
              <a:rPr lang="uk-UA" dirty="0" smtClean="0"/>
              <a:t>. Зазвичай вони зберігаються у папці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Programs Files\Microsoft Office\</a:t>
            </a:r>
            <a:r>
              <a:rPr lang="en-US" b="1" dirty="0" err="1" smtClean="0">
                <a:solidFill>
                  <a:srgbClr val="FF0000"/>
                </a:solidFill>
              </a:rPr>
              <a:t>Tenplates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571612"/>
            <a:ext cx="3657600" cy="364333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Calibri" pitchFamily="34" charset="0"/>
              </a:rPr>
              <a:t>У текстовому </a:t>
            </a:r>
            <a:r>
              <a:rPr lang="ru-RU" b="1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усі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розподілені</a:t>
            </a:r>
            <a:r>
              <a:rPr lang="ru-RU" b="1" dirty="0" smtClean="0">
                <a:latin typeface="Calibri" pitchFamily="34" charset="0"/>
              </a:rPr>
              <a:t> на три </a:t>
            </a:r>
            <a:r>
              <a:rPr lang="ru-RU" b="1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: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інстальовані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-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певних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листів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факсів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звітів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інстальовані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комп'ютері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складі</a:t>
            </a:r>
            <a:r>
              <a:rPr lang="ru-RU" b="1" dirty="0" smtClean="0">
                <a:latin typeface="Calibri" pitchFamily="34" charset="0"/>
              </a:rPr>
              <a:t> пакета </a:t>
            </a:r>
            <a:r>
              <a:rPr lang="en-US" b="1" dirty="0" smtClean="0">
                <a:latin typeface="Calibri" pitchFamily="34" charset="0"/>
              </a:rPr>
              <a:t>Microsoft Office</a:t>
            </a:r>
            <a:r>
              <a:rPr lang="ru-RU" b="1" dirty="0" smtClean="0">
                <a:latin typeface="Calibri" pitchFamily="34" charset="0"/>
              </a:rPr>
              <a:t> 2007;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Microsoft Office Online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-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різноманітних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вітальних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листівок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візиток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бюлетенів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сертифікатів</a:t>
            </a:r>
            <a:r>
              <a:rPr lang="ru-RU" b="1" dirty="0" smtClean="0">
                <a:latin typeface="Calibri" pitchFamily="34" charset="0"/>
              </a:rPr>
              <a:t>, грамот, </a:t>
            </a:r>
            <a:r>
              <a:rPr lang="ru-RU" b="1" dirty="0" err="1" smtClean="0">
                <a:latin typeface="Calibri" pitchFamily="34" charset="0"/>
              </a:rPr>
              <a:t>запрошень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заяв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календарів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розташовані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веб-сайті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Microsoft Office Online</a:t>
            </a:r>
            <a:r>
              <a:rPr lang="ru-RU" b="1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шаблони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користувача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—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користувачем</a:t>
            </a:r>
            <a:r>
              <a:rPr lang="ru-RU" b="1" dirty="0" smtClean="0">
                <a:latin typeface="Calibri" pitchFamily="34" charset="0"/>
              </a:rPr>
              <a:t>. </a:t>
            </a:r>
          </a:p>
          <a:p>
            <a:pPr marL="0" lvl="0" indent="361950">
              <a:buNone/>
            </a:pPr>
            <a:r>
              <a:rPr lang="ru-RU" b="1" dirty="0" err="1" smtClean="0">
                <a:latin typeface="Calibri" pitchFamily="34" charset="0"/>
              </a:rPr>
              <a:t>Основним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стандартних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шаблон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Звичайний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</a:rPr>
              <a:t>зберігається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файлі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Normal</a:t>
            </a:r>
            <a:r>
              <a:rPr lang="ru-RU" b="1" dirty="0" smtClean="0">
                <a:latin typeface="Calibri" pitchFamily="34" charset="0"/>
              </a:rPr>
              <a:t>.</a:t>
            </a:r>
            <a:r>
              <a:rPr lang="en-US" b="1" dirty="0" err="1" smtClean="0">
                <a:latin typeface="Calibri" pitchFamily="34" charset="0"/>
              </a:rPr>
              <a:t>dotm</a:t>
            </a:r>
            <a:r>
              <a:rPr lang="ru-RU" b="1" dirty="0" smtClean="0">
                <a:latin typeface="Calibri" pitchFamily="34" charset="0"/>
              </a:rPr>
              <a:t>), </a:t>
            </a:r>
            <a:r>
              <a:rPr lang="ru-RU" b="1" dirty="0" err="1" smtClean="0">
                <a:latin typeface="Calibri" pitchFamily="34" charset="0"/>
              </a:rPr>
              <a:t>який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відкривається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запуском </a:t>
            </a:r>
            <a:r>
              <a:rPr lang="ru-RU" b="1" dirty="0" err="1" smtClean="0">
                <a:latin typeface="Calibri" pitchFamily="34" charset="0"/>
              </a:rPr>
              <a:t>програми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встановлює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замовчуванням</a:t>
            </a:r>
            <a:r>
              <a:rPr lang="ru-RU" b="1" dirty="0" smtClean="0">
                <a:latin typeface="Calibri" pitchFamily="34" charset="0"/>
              </a:rPr>
              <a:t>  формат </a:t>
            </a:r>
            <a:r>
              <a:rPr lang="ru-RU" b="1" dirty="0" err="1" smtClean="0">
                <a:latin typeface="Calibri" pitchFamily="34" charset="0"/>
              </a:rPr>
              <a:t>об'єктів</a:t>
            </a:r>
            <a:r>
              <a:rPr lang="ru-RU" b="1" dirty="0" smtClean="0">
                <a:latin typeface="Calibri" pitchFamily="34" charset="0"/>
              </a:rPr>
              <a:t> документа .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об'єктів</a:t>
            </a:r>
            <a:r>
              <a:rPr lang="ru-RU" sz="3200" dirty="0" smtClean="0"/>
              <a:t> документа в </a:t>
            </a:r>
            <a:r>
              <a:rPr lang="ru-RU" sz="3200" dirty="0" err="1" smtClean="0"/>
              <a:t>шаблоні</a:t>
            </a:r>
            <a:r>
              <a:rPr lang="ru-RU" sz="3200" dirty="0" smtClean="0"/>
              <a:t> </a:t>
            </a:r>
            <a:r>
              <a:rPr lang="en-US" sz="3200" dirty="0" smtClean="0"/>
              <a:t>Normal</a:t>
            </a:r>
            <a:r>
              <a:rPr lang="ru-RU" sz="3200" dirty="0" smtClean="0"/>
              <a:t>.</a:t>
            </a:r>
            <a:r>
              <a:rPr lang="en-US" sz="3200" dirty="0" err="1" smtClean="0"/>
              <a:t>dotm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357694"/>
            <a:ext cx="822960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Також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стильове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заголовків</a:t>
            </a:r>
            <a:r>
              <a:rPr lang="ru-RU" b="1" smtClean="0"/>
              <a:t>, 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214422"/>
          <a:ext cx="8858310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3262335"/>
                <a:gridCol w="2952770"/>
              </a:tblGrid>
              <a:tr h="48925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Сторінка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Абзаци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Символи</a:t>
                      </a:r>
                      <a:endParaRPr lang="ru-RU" dirty="0"/>
                    </a:p>
                  </a:txBody>
                  <a:tcPr/>
                </a:tc>
              </a:tr>
              <a:tr h="26540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Орієнтація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книжкова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А4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Верхнє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1,5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Нижнє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Ліве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- 2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Праве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— 1,5 см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одинарний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після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абзацу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-10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зліва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Відступи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відсутні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Шрифт основного тексту - </a:t>
                      </a:r>
                      <a:r>
                        <a:rPr lang="en-US" b="1" i="1" dirty="0" smtClean="0">
                          <a:latin typeface="Calibri" pitchFamily="34" charset="0"/>
                        </a:rPr>
                        <a:t>Calibri</a:t>
                      </a:r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-11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uk-UA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чорний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звичайний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Стандартний шаблон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857364"/>
            <a:ext cx="4283106" cy="445738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Ще</a:t>
            </a:r>
            <a:r>
              <a:rPr lang="ru-RU" b="1" dirty="0" smtClean="0"/>
              <a:t> одним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стандартних</a:t>
            </a:r>
            <a:r>
              <a:rPr lang="ru-RU" b="1" dirty="0" smtClean="0"/>
              <a:t> </a:t>
            </a:r>
            <a:r>
              <a:rPr lang="ru-RU" b="1" dirty="0" err="1" smtClean="0"/>
              <a:t>шаблонів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</a:t>
            </a:r>
            <a:r>
              <a:rPr lang="ru-RU" b="1" dirty="0" err="1" smtClean="0"/>
              <a:t>є</a:t>
            </a:r>
            <a:r>
              <a:rPr lang="ru-RU" b="1" dirty="0" smtClean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шаблон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 </a:t>
            </a:r>
            <a:r>
              <a:rPr lang="ru-RU" b="1" dirty="0" smtClean="0"/>
              <a:t>(файл </a:t>
            </a:r>
            <a:r>
              <a:rPr lang="en-US" b="1" dirty="0" err="1" smtClean="0"/>
              <a:t>MedianResume</a:t>
            </a:r>
            <a:r>
              <a:rPr lang="ru-RU" b="1" dirty="0" smtClean="0"/>
              <a:t>.</a:t>
            </a:r>
            <a:r>
              <a:rPr lang="en-US" b="1" dirty="0" err="1" smtClean="0"/>
              <a:t>dotx</a:t>
            </a:r>
            <a:r>
              <a:rPr lang="ru-RU" b="1" dirty="0" smtClean="0"/>
              <a:t>). </a:t>
            </a:r>
          </a:p>
          <a:p>
            <a:pPr marL="0" indent="361950">
              <a:buNone/>
            </a:pPr>
            <a:r>
              <a:rPr lang="ru-RU" b="1" dirty="0" smtClean="0"/>
              <a:t>Цей шаблон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документі-заготовці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полів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</a:t>
            </a:r>
            <a:r>
              <a:rPr lang="ru-RU" b="1" dirty="0" smtClean="0"/>
              <a:t> вносить </a:t>
            </a:r>
            <a:r>
              <a:rPr lang="ru-RU" b="1" dirty="0" err="1" smtClean="0"/>
              <a:t>дані</a:t>
            </a:r>
            <a:r>
              <a:rPr lang="ru-RU" b="1" dirty="0" smtClean="0"/>
              <a:t> про себе: </a:t>
            </a:r>
            <a:r>
              <a:rPr lang="ru-RU" b="1" dirty="0" err="1" smtClean="0"/>
              <a:t>ім'я</a:t>
            </a:r>
            <a:r>
              <a:rPr lang="ru-RU" b="1" dirty="0" smtClean="0"/>
              <a:t> та </a:t>
            </a:r>
            <a:r>
              <a:rPr lang="ru-RU" b="1" dirty="0" err="1" smtClean="0"/>
              <a:t>прізвище</a:t>
            </a:r>
            <a:r>
              <a:rPr lang="ru-RU" b="1" dirty="0" smtClean="0"/>
              <a:t>, </a:t>
            </a:r>
            <a:r>
              <a:rPr lang="ru-RU" b="1" dirty="0" err="1" smtClean="0"/>
              <a:t>контактну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 про </a:t>
            </a:r>
            <a:r>
              <a:rPr lang="ru-RU" b="1" dirty="0" err="1" smtClean="0"/>
              <a:t>освіту</a:t>
            </a:r>
            <a:r>
              <a:rPr lang="ru-RU" b="1" dirty="0" smtClean="0"/>
              <a:t>,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b="1" dirty="0" err="1" smtClean="0"/>
              <a:t>Вставлену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 </a:t>
            </a:r>
            <a:r>
              <a:rPr lang="ru-RU" b="1" dirty="0" err="1" smtClean="0"/>
              <a:t>замінює</a:t>
            </a:r>
            <a:r>
              <a:rPr lang="ru-RU" b="1" dirty="0" smtClean="0"/>
              <a:t> на </a:t>
            </a:r>
            <a:r>
              <a:rPr lang="ru-RU" b="1" dirty="0" err="1" smtClean="0"/>
              <a:t>власну</a:t>
            </a:r>
            <a:r>
              <a:rPr lang="ru-RU" b="1" dirty="0" smtClean="0"/>
              <a:t>. Дату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в </a:t>
            </a:r>
            <a:r>
              <a:rPr lang="ru-RU" b="1" dirty="0" err="1" smtClean="0"/>
              <a:t>календарі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зазначеного</a:t>
            </a:r>
            <a:r>
              <a:rPr lang="ru-RU" b="1" dirty="0" smtClean="0"/>
              <a:t> поля. </a:t>
            </a:r>
            <a:r>
              <a:rPr lang="ru-RU" b="1" dirty="0" err="1" smtClean="0"/>
              <a:t>Кожна</a:t>
            </a:r>
            <a:r>
              <a:rPr lang="ru-RU" b="1" dirty="0" smtClean="0"/>
              <a:t> структурна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відформатована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розміщена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чином. </a:t>
            </a:r>
          </a:p>
          <a:p>
            <a:pPr marL="0" indent="361950">
              <a:buNone/>
            </a:pP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підготувати</a:t>
            </a:r>
            <a:r>
              <a:rPr lang="ru-RU" b="1" dirty="0" smtClean="0"/>
              <a:t> </a:t>
            </a:r>
            <a:r>
              <a:rPr lang="ru-RU" b="1" dirty="0" err="1" smtClean="0"/>
              <a:t>власне</a:t>
            </a:r>
            <a:r>
              <a:rPr lang="ru-RU" b="1" dirty="0" smtClean="0"/>
              <a:t> резюме.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714776" cy="4619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357686" y="928670"/>
            <a:ext cx="442915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Шаблон 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інстальованих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2214554"/>
            <a:ext cx="4283106" cy="4286280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200" b="1" dirty="0" smtClean="0">
                <a:latin typeface="Calibri" pitchFamily="34" charset="0"/>
              </a:rPr>
              <a:t>Для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документів</a:t>
            </a:r>
            <a:r>
              <a:rPr lang="ru-RU" sz="3200" b="1" dirty="0" smtClean="0">
                <a:latin typeface="Calibri" pitchFamily="34" charset="0"/>
              </a:rPr>
              <a:t> на </a:t>
            </a:r>
            <a:r>
              <a:rPr lang="ru-RU" sz="3200" b="1" dirty="0" err="1" smtClean="0">
                <a:latin typeface="Calibri" pitchFamily="34" charset="0"/>
              </a:rPr>
              <a:t>основі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інстальованих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у текстовому </a:t>
            </a:r>
            <a:r>
              <a:rPr lang="ru-RU" sz="3200" b="1" dirty="0" err="1" smtClean="0">
                <a:latin typeface="Calibri" pitchFamily="34" charset="0"/>
              </a:rPr>
              <a:t>процесорі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Word</a:t>
            </a:r>
            <a:r>
              <a:rPr lang="ru-RU" sz="3200" b="1" dirty="0" smtClean="0">
                <a:latin typeface="Calibri" pitchFamily="34" charset="0"/>
              </a:rPr>
              <a:t> 2007 </a:t>
            </a:r>
            <a:r>
              <a:rPr lang="ru-RU" sz="3200" b="1" dirty="0" err="1" smtClean="0">
                <a:latin typeface="Calibri" pitchFamily="34" charset="0"/>
              </a:rPr>
              <a:t>потрібно</a:t>
            </a:r>
            <a:r>
              <a:rPr lang="ru-RU" sz="3200" b="1" dirty="0" smtClean="0">
                <a:latin typeface="Calibri" pitchFamily="34" charset="0"/>
              </a:rPr>
              <a:t>:</a:t>
            </a:r>
          </a:p>
          <a:p>
            <a:pPr marL="0" indent="361950">
              <a:buNone/>
            </a:pP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Відкрити</a:t>
            </a:r>
            <a:r>
              <a:rPr lang="ru-RU" sz="3200" b="1" dirty="0" smtClean="0">
                <a:latin typeface="Calibri" pitchFamily="34" charset="0"/>
              </a:rPr>
              <a:t> Головне меню </a:t>
            </a:r>
            <a:r>
              <a:rPr lang="ru-RU" sz="3200" b="1" dirty="0" err="1" smtClean="0">
                <a:latin typeface="Calibri" pitchFamily="34" charset="0"/>
              </a:rPr>
              <a:t>програми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вибором</a:t>
            </a:r>
            <a:r>
              <a:rPr lang="ru-RU" sz="3200" b="1" dirty="0" smtClean="0">
                <a:latin typeface="Calibri" pitchFamily="34" charset="0"/>
              </a:rPr>
              <a:t> кнопки </a:t>
            </a:r>
            <a:r>
              <a:rPr lang="en-US" sz="3200" b="1" dirty="0" smtClean="0">
                <a:latin typeface="Calibri" pitchFamily="34" charset="0"/>
              </a:rPr>
              <a:t>Office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команду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що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відкриває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діалогове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вікно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документа.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зліва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розділі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групу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- </a:t>
            </a:r>
            <a:r>
              <a:rPr lang="ru-RU" sz="3200" b="1" dirty="0" err="1" smtClean="0">
                <a:latin typeface="Calibri" pitchFamily="34" charset="0"/>
              </a:rPr>
              <a:t>Інстальовані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потрібний</a:t>
            </a:r>
            <a:r>
              <a:rPr lang="ru-RU" sz="3200" b="1" dirty="0" smtClean="0">
                <a:latin typeface="Calibri" pitchFamily="34" charset="0"/>
              </a:rPr>
              <a:t> (</a:t>
            </a:r>
            <a:r>
              <a:rPr lang="ru-RU" sz="3200" b="1" dirty="0" err="1" smtClean="0">
                <a:latin typeface="Calibri" pitchFamily="34" charset="0"/>
              </a:rPr>
              <a:t>наприклад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Звичайне</a:t>
            </a:r>
            <a:r>
              <a:rPr lang="ru-RU" sz="3200" b="1" dirty="0" smtClean="0">
                <a:latin typeface="Calibri" pitchFamily="34" charset="0"/>
              </a:rPr>
              <a:t> резюме).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Переглянути</a:t>
            </a:r>
            <a:r>
              <a:rPr lang="ru-RU" sz="3200" b="1" dirty="0" smtClean="0">
                <a:latin typeface="Calibri" pitchFamily="34" charset="0"/>
              </a:rPr>
              <a:t> структуру та </a:t>
            </a:r>
            <a:r>
              <a:rPr lang="ru-RU" sz="3200" b="1" dirty="0" err="1" smtClean="0">
                <a:latin typeface="Calibri" pitchFamily="34" charset="0"/>
              </a:rPr>
              <a:t>зовнішній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вигляд</a:t>
            </a:r>
            <a:r>
              <a:rPr lang="ru-RU" sz="3200" b="1" dirty="0" smtClean="0">
                <a:latin typeface="Calibri" pitchFamily="34" charset="0"/>
              </a:rPr>
              <a:t> шаблону в </a:t>
            </a:r>
            <a:r>
              <a:rPr lang="ru-RU" sz="3200" b="1" dirty="0" err="1" smtClean="0">
                <a:latin typeface="Calibri" pitchFamily="34" charset="0"/>
              </a:rPr>
              <a:t>полі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(справа у </a:t>
            </a:r>
            <a:r>
              <a:rPr lang="ru-RU" sz="3200" b="1" dirty="0" err="1" smtClean="0">
                <a:latin typeface="Calibri" pitchFamily="34" charset="0"/>
              </a:rPr>
              <a:t>вікні</a:t>
            </a:r>
            <a:r>
              <a:rPr lang="ru-RU" sz="3200" b="1" dirty="0" smtClean="0">
                <a:latin typeface="Calibri" pitchFamily="34" charset="0"/>
              </a:rPr>
              <a:t>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нижній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частині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перемикач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кнопку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Заповнити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запропоновані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потрібними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даними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Зберегти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5614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28596" y="1357298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Інстальовані шаблони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5720" y="2357430"/>
            <a:ext cx="4354544" cy="4270722"/>
          </a:xfrm>
        </p:spPr>
        <p:txBody>
          <a:bodyPr>
            <a:normAutofit fontScale="55000" lnSpcReduction="20000"/>
          </a:bodyPr>
          <a:lstStyle/>
          <a:p>
            <a:pPr marL="85725" indent="0">
              <a:buNone/>
            </a:pPr>
            <a:r>
              <a:rPr lang="ru-RU" sz="2500" b="1" dirty="0" err="1" smtClean="0">
                <a:latin typeface="Calibri" pitchFamily="34" charset="0"/>
              </a:rPr>
              <a:t>Якщо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користувач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бажає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застосувати</a:t>
            </a:r>
            <a:r>
              <a:rPr lang="ru-RU" sz="2500" b="1" dirty="0" smtClean="0">
                <a:latin typeface="Calibri" pitchFamily="34" charset="0"/>
              </a:rPr>
              <a:t> один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які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розміщені</a:t>
            </a:r>
            <a:r>
              <a:rPr lang="ru-RU" sz="2500" b="1" dirty="0" smtClean="0">
                <a:latin typeface="Calibri" pitchFamily="34" charset="0"/>
              </a:rPr>
              <a:t> на </a:t>
            </a:r>
            <a:r>
              <a:rPr lang="ru-RU" sz="2500" b="1" dirty="0" err="1" smtClean="0">
                <a:latin typeface="Calibri" pitchFamily="34" charset="0"/>
              </a:rPr>
              <a:t>сайті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, то </a:t>
            </a:r>
            <a:r>
              <a:rPr lang="ru-RU" sz="2500" b="1" dirty="0" err="1" smtClean="0">
                <a:latin typeface="Calibri" pitchFamily="34" charset="0"/>
              </a:rPr>
              <a:t>слід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виконати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таку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послідовність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дій</a:t>
            </a:r>
            <a:r>
              <a:rPr lang="ru-RU" sz="2500" b="1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Відкрити</a:t>
            </a:r>
            <a:r>
              <a:rPr lang="ru-RU" sz="2500" b="1" dirty="0" smtClean="0">
                <a:latin typeface="Calibri" pitchFamily="34" charset="0"/>
              </a:rPr>
              <a:t> Головне меню </a:t>
            </a:r>
            <a:r>
              <a:rPr lang="ru-RU" sz="2500" b="1" dirty="0" err="1" smtClean="0">
                <a:latin typeface="Calibri" pitchFamily="34" charset="0"/>
              </a:rPr>
              <a:t>програми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вибором</a:t>
            </a:r>
            <a:r>
              <a:rPr lang="ru-RU" sz="2500" b="1" dirty="0" smtClean="0">
                <a:latin typeface="Calibri" pitchFamily="34" charset="0"/>
              </a:rPr>
              <a:t> кнопки </a:t>
            </a:r>
            <a:r>
              <a:rPr lang="en-US" sz="2500" b="1" dirty="0" smtClean="0">
                <a:latin typeface="Calibri" pitchFamily="34" charset="0"/>
              </a:rPr>
              <a:t>Office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команду </a:t>
            </a:r>
            <a:r>
              <a:rPr lang="ru-RU" sz="2500" b="1" dirty="0" err="1" smtClean="0">
                <a:latin typeface="Calibri" pitchFamily="34" charset="0"/>
              </a:rPr>
              <a:t>Створити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відкриває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діалогове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вікно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Створення</a:t>
            </a:r>
            <a:r>
              <a:rPr lang="ru-RU" sz="2500" b="1" dirty="0" smtClean="0">
                <a:latin typeface="Calibri" pitchFamily="34" charset="0"/>
              </a:rPr>
              <a:t> документа.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в списку </a:t>
            </a:r>
            <a:r>
              <a:rPr lang="ru-RU" sz="2500" b="1" dirty="0" err="1" smtClean="0">
                <a:latin typeface="Calibri" pitchFamily="34" charset="0"/>
              </a:rPr>
              <a:t>зліва</a:t>
            </a:r>
            <a:r>
              <a:rPr lang="ru-RU" sz="2500" b="1" dirty="0" smtClean="0">
                <a:latin typeface="Calibri" pitchFamily="34" charset="0"/>
              </a:rPr>
              <a:t> в </a:t>
            </a:r>
            <a:r>
              <a:rPr lang="ru-RU" sz="2500" b="1" dirty="0" err="1" smtClean="0">
                <a:latin typeface="Calibri" pitchFamily="34" charset="0"/>
              </a:rPr>
              <a:t>розділі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тип шаблону. </a:t>
            </a:r>
            <a:r>
              <a:rPr lang="ru-RU" sz="2500" b="1" dirty="0" err="1" smtClean="0">
                <a:latin typeface="Calibri" pitchFamily="34" charset="0"/>
              </a:rPr>
              <a:t>Наприклад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Вітальні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листівки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з'єднання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сервером сайта </a:t>
            </a:r>
            <a:r>
              <a:rPr lang="ru-RU" sz="2500" b="1" dirty="0" err="1" smtClean="0">
                <a:latin typeface="Calibri" pitchFamily="34" charset="0"/>
              </a:rPr>
              <a:t>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відображення</a:t>
            </a:r>
            <a:r>
              <a:rPr lang="ru-RU" sz="2500" b="1" dirty="0" smtClean="0">
                <a:latin typeface="Calibri" pitchFamily="34" charset="0"/>
              </a:rPr>
              <a:t> списку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шаблон.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Переглянути</a:t>
            </a:r>
            <a:r>
              <a:rPr lang="ru-RU" sz="2500" b="1" dirty="0" smtClean="0">
                <a:latin typeface="Calibri" pitchFamily="34" charset="0"/>
              </a:rPr>
              <a:t> структуру та </a:t>
            </a:r>
            <a:r>
              <a:rPr lang="ru-RU" sz="2500" b="1" dirty="0" err="1" smtClean="0">
                <a:latin typeface="Calibri" pitchFamily="34" charset="0"/>
              </a:rPr>
              <a:t>зовнішній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вигляд</a:t>
            </a:r>
            <a:r>
              <a:rPr lang="ru-RU" sz="2500" b="1" dirty="0" smtClean="0">
                <a:latin typeface="Calibri" pitchFamily="34" charset="0"/>
              </a:rPr>
              <a:t> шаблону в </a:t>
            </a:r>
            <a:r>
              <a:rPr lang="ru-RU" sz="2500" b="1" dirty="0" err="1" smtClean="0">
                <a:latin typeface="Calibri" pitchFamily="34" charset="0"/>
              </a:rPr>
              <a:t>полі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зразків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кнопку </a:t>
            </a:r>
            <a:r>
              <a:rPr lang="ru-RU" sz="2500" b="1" dirty="0" err="1" smtClean="0">
                <a:latin typeface="Calibri" pitchFamily="34" charset="0"/>
              </a:rPr>
              <a:t>Завантажити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завантаження</a:t>
            </a:r>
            <a:r>
              <a:rPr lang="ru-RU" sz="2500" b="1" dirty="0" smtClean="0">
                <a:latin typeface="Calibri" pitchFamily="34" charset="0"/>
              </a:rPr>
              <a:t> шаблону.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Заповнити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запропоновані</a:t>
            </a:r>
            <a:r>
              <a:rPr lang="ru-RU" sz="2500" b="1" dirty="0" smtClean="0">
                <a:latin typeface="Calibri" pitchFamily="34" charset="0"/>
              </a:rPr>
              <a:t> поля </a:t>
            </a:r>
            <a:r>
              <a:rPr lang="ru-RU" sz="2500" b="1" dirty="0" err="1" smtClean="0">
                <a:latin typeface="Calibri" pitchFamily="34" charset="0"/>
              </a:rPr>
              <a:t>потрібними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даними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Зберегти</a:t>
            </a:r>
            <a:r>
              <a:rPr lang="ru-RU" sz="2500" b="1" dirty="0" smtClean="0">
                <a:latin typeface="Calibri" pitchFamily="34" charset="0"/>
              </a:rPr>
              <a:t> документ.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857752" y="1928802"/>
            <a:ext cx="3657600" cy="291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Шаблони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/>
        </p:nvSpPr>
        <p:spPr>
          <a:xfrm>
            <a:off x="2071670" y="6572224"/>
            <a:ext cx="5395360" cy="28577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вчителя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ЗОШ №6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</a:rPr>
              <a:t>м.Шепетівки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 Кислюка П.В.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2550</Words>
  <Application>Microsoft Office PowerPoint</Application>
  <PresentationFormat>Экран (4:3)</PresentationFormat>
  <Paragraphs>232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Вивчаємо інформатику</vt:lpstr>
      <vt:lpstr>Слайд 2</vt:lpstr>
      <vt:lpstr>Створення документа на основі шаблону</vt:lpstr>
      <vt:lpstr>Шаблон та документ</vt:lpstr>
      <vt:lpstr>Шаблони </vt:lpstr>
      <vt:lpstr>Значення властивостей об'єктів документа в шаблоні Normal.dotm</vt:lpstr>
      <vt:lpstr>Стандартний шаблон</vt:lpstr>
      <vt:lpstr>Створення документів на основі інстальованих шаблонів</vt:lpstr>
      <vt:lpstr>Шаблони, які розміщені на сайті Microsoft Office Online</vt:lpstr>
      <vt:lpstr>Способи створення шаблонів документів</vt:lpstr>
      <vt:lpstr>Способи створення шаблонів документів</vt:lpstr>
      <vt:lpstr>Способи створення шаблонів документів</vt:lpstr>
      <vt:lpstr>Створення макросів в автоматичному режимі та їхнє використання</vt:lpstr>
      <vt:lpstr>Створення макросів в автоматичному режимі та їхнє використання</vt:lpstr>
      <vt:lpstr>Створення макросу</vt:lpstr>
      <vt:lpstr>Запис макросу</vt:lpstr>
      <vt:lpstr>Слайд 17</vt:lpstr>
      <vt:lpstr>Слайд 18</vt:lpstr>
      <vt:lpstr>Слайд 19</vt:lpstr>
      <vt:lpstr>Робота з макросами</vt:lpstr>
      <vt:lpstr>Навчальна вправа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Derek</cp:lastModifiedBy>
  <cp:revision>61</cp:revision>
  <dcterms:created xsi:type="dcterms:W3CDTF">2011-06-15T13:44:04Z</dcterms:created>
  <dcterms:modified xsi:type="dcterms:W3CDTF">2013-02-20T16:01:20Z</dcterms:modified>
</cp:coreProperties>
</file>