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60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99" r:id="rId11"/>
    <p:sldId id="371" r:id="rId12"/>
    <p:sldId id="400" r:id="rId13"/>
    <p:sldId id="401" r:id="rId14"/>
    <p:sldId id="372" r:id="rId15"/>
    <p:sldId id="373" r:id="rId16"/>
    <p:sldId id="403" r:id="rId17"/>
    <p:sldId id="402" r:id="rId18"/>
    <p:sldId id="404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405" r:id="rId30"/>
    <p:sldId id="384" r:id="rId31"/>
    <p:sldId id="385" r:id="rId32"/>
    <p:sldId id="386" r:id="rId33"/>
    <p:sldId id="387" r:id="rId34"/>
    <p:sldId id="388" r:id="rId35"/>
    <p:sldId id="398" r:id="rId36"/>
    <p:sldId id="406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96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B1D377-72EE-4555-BEFB-C30062E8922E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3A6F70-4F65-4F99-B3E5-304E63195EFA}">
      <dgm:prSet phldrT="[Текст]" phldr="1"/>
      <dgm:spPr/>
      <dgm:t>
        <a:bodyPr/>
        <a:lstStyle/>
        <a:p>
          <a:endParaRPr lang="ru-RU" dirty="0"/>
        </a:p>
      </dgm:t>
    </dgm:pt>
    <dgm:pt modelId="{9B916420-0344-45C4-9B25-D8538676EF14}" type="parTrans" cxnId="{D7F44BAA-D9AC-480F-BA7C-CF9C87DE2BF6}">
      <dgm:prSet/>
      <dgm:spPr/>
      <dgm:t>
        <a:bodyPr/>
        <a:lstStyle/>
        <a:p>
          <a:endParaRPr lang="ru-RU"/>
        </a:p>
      </dgm:t>
    </dgm:pt>
    <dgm:pt modelId="{6E55CBE7-EAB3-4C57-88EB-7E2AB71D4D44}" type="sibTrans" cxnId="{D7F44BAA-D9AC-480F-BA7C-CF9C87DE2BF6}">
      <dgm:prSet/>
      <dgm:spPr/>
      <dgm:t>
        <a:bodyPr/>
        <a:lstStyle/>
        <a:p>
          <a:endParaRPr lang="ru-RU"/>
        </a:p>
      </dgm:t>
    </dgm:pt>
    <dgm:pt modelId="{D9D257F8-8371-4356-BB17-FF147F74CA87}">
      <dgm:prSet phldrT="[Текст]"/>
      <dgm:spPr/>
      <dgm:t>
        <a:bodyPr/>
        <a:lstStyle/>
        <a:p>
          <a:r>
            <a:rPr lang="uk-UA" noProof="0" dirty="0" smtClean="0"/>
            <a:t>з одним аргументом, наприклад КОРІНЬ</a:t>
          </a:r>
          <a:r>
            <a:rPr lang="ru-RU" dirty="0" smtClean="0"/>
            <a:t>;</a:t>
          </a:r>
          <a:endParaRPr lang="ru-RU" dirty="0"/>
        </a:p>
      </dgm:t>
    </dgm:pt>
    <dgm:pt modelId="{14A55008-3BAA-4D1B-AFFB-AB536F250BAF}" type="parTrans" cxnId="{F87A352B-96F6-4E15-A1FF-5C1B56984534}">
      <dgm:prSet/>
      <dgm:spPr/>
      <dgm:t>
        <a:bodyPr/>
        <a:lstStyle/>
        <a:p>
          <a:endParaRPr lang="ru-RU"/>
        </a:p>
      </dgm:t>
    </dgm:pt>
    <dgm:pt modelId="{D4CAEED1-803E-4D6F-BBA0-6FC931FDA78F}" type="sibTrans" cxnId="{F87A352B-96F6-4E15-A1FF-5C1B56984534}">
      <dgm:prSet/>
      <dgm:spPr/>
      <dgm:t>
        <a:bodyPr/>
        <a:lstStyle/>
        <a:p>
          <a:endParaRPr lang="ru-RU"/>
        </a:p>
      </dgm:t>
    </dgm:pt>
    <dgm:pt modelId="{9086D423-3CDE-41C1-88AA-373D79821630}">
      <dgm:prSet/>
      <dgm:spPr/>
      <dgm:t>
        <a:bodyPr/>
        <a:lstStyle/>
        <a:p>
          <a:r>
            <a:rPr lang="uk-UA" noProof="0" dirty="0" smtClean="0"/>
            <a:t>з кількома аргументами, кількість яких фіксована, наприклад ОКРУГЛ;</a:t>
          </a:r>
        </a:p>
      </dgm:t>
    </dgm:pt>
    <dgm:pt modelId="{34611E87-BDA7-4E02-AE89-DE78C0FE0F12}" type="parTrans" cxnId="{A383D4E5-1D1E-46B5-95F3-584F91A86CD7}">
      <dgm:prSet/>
      <dgm:spPr/>
      <dgm:t>
        <a:bodyPr/>
        <a:lstStyle/>
        <a:p>
          <a:endParaRPr lang="ru-RU"/>
        </a:p>
      </dgm:t>
    </dgm:pt>
    <dgm:pt modelId="{4622C6AC-5741-41D9-8677-B5139C3883FA}" type="sibTrans" cxnId="{A383D4E5-1D1E-46B5-95F3-584F91A86CD7}">
      <dgm:prSet/>
      <dgm:spPr/>
      <dgm:t>
        <a:bodyPr/>
        <a:lstStyle/>
        <a:p>
          <a:endParaRPr lang="ru-RU"/>
        </a:p>
      </dgm:t>
    </dgm:pt>
    <dgm:pt modelId="{74672126-BFE7-4A98-AD3E-8518F980876C}">
      <dgm:prSet/>
      <dgm:spPr/>
      <dgm:t>
        <a:bodyPr/>
        <a:lstStyle/>
        <a:p>
          <a:r>
            <a:rPr lang="uk-UA" noProof="0" dirty="0" smtClean="0"/>
            <a:t>з нефіксованим кількістю аргументів, наприклад </a:t>
          </a:r>
          <a:r>
            <a:rPr lang="ru-RU" dirty="0" smtClean="0"/>
            <a:t>МАКС;</a:t>
          </a:r>
        </a:p>
      </dgm:t>
    </dgm:pt>
    <dgm:pt modelId="{3BB21F2F-2E07-4B5F-9969-A6FDE806CACE}" type="parTrans" cxnId="{1C4F8B53-8FD5-46FF-B079-353E7766A9E0}">
      <dgm:prSet/>
      <dgm:spPr/>
      <dgm:t>
        <a:bodyPr/>
        <a:lstStyle/>
        <a:p>
          <a:endParaRPr lang="ru-RU"/>
        </a:p>
      </dgm:t>
    </dgm:pt>
    <dgm:pt modelId="{6684784E-EE54-4D21-8DC3-F8925C9873A5}" type="sibTrans" cxnId="{1C4F8B53-8FD5-46FF-B079-353E7766A9E0}">
      <dgm:prSet/>
      <dgm:spPr/>
      <dgm:t>
        <a:bodyPr/>
        <a:lstStyle/>
        <a:p>
          <a:endParaRPr lang="ru-RU"/>
        </a:p>
      </dgm:t>
    </dgm:pt>
    <dgm:pt modelId="{38F8A985-94BE-4D41-9F2B-DC983ECAC9EB}">
      <dgm:prSet/>
      <dgm:spPr/>
      <dgm:t>
        <a:bodyPr/>
        <a:lstStyle/>
        <a:p>
          <a:r>
            <a:rPr lang="uk-UA" noProof="0" dirty="0" smtClean="0"/>
            <a:t>з необов'язковими аргументами, наприклад </a:t>
          </a:r>
          <a:r>
            <a:rPr lang="ru-RU" dirty="0" smtClean="0"/>
            <a:t>РАНГ.</a:t>
          </a:r>
        </a:p>
      </dgm:t>
    </dgm:pt>
    <dgm:pt modelId="{9E3BEF82-057F-4D22-A933-66AD4C40B5A5}" type="parTrans" cxnId="{F91B8190-9862-4918-BCF7-F1DD84BA97B7}">
      <dgm:prSet/>
      <dgm:spPr/>
      <dgm:t>
        <a:bodyPr/>
        <a:lstStyle/>
        <a:p>
          <a:endParaRPr lang="ru-RU"/>
        </a:p>
      </dgm:t>
    </dgm:pt>
    <dgm:pt modelId="{B3957F1E-B957-4274-A9D3-9F0BC2591016}" type="sibTrans" cxnId="{F91B8190-9862-4918-BCF7-F1DD84BA97B7}">
      <dgm:prSet/>
      <dgm:spPr/>
      <dgm:t>
        <a:bodyPr/>
        <a:lstStyle/>
        <a:p>
          <a:endParaRPr lang="ru-RU"/>
        </a:p>
      </dgm:t>
    </dgm:pt>
    <dgm:pt modelId="{EC393126-9D8F-4B5A-9DEA-2498589CB888}">
      <dgm:prSet phldrT="[Текст]"/>
      <dgm:spPr/>
      <dgm:t>
        <a:bodyPr/>
        <a:lstStyle/>
        <a:p>
          <a:endParaRPr lang="ru-RU" dirty="0"/>
        </a:p>
      </dgm:t>
    </dgm:pt>
    <dgm:pt modelId="{BEF97DD7-C4E4-4092-B3F3-611CCF6AAF7C}" type="parTrans" cxnId="{4BB55770-ACA8-4311-83AB-574989DF81D9}">
      <dgm:prSet/>
      <dgm:spPr/>
      <dgm:t>
        <a:bodyPr/>
        <a:lstStyle/>
        <a:p>
          <a:endParaRPr lang="ru-RU"/>
        </a:p>
      </dgm:t>
    </dgm:pt>
    <dgm:pt modelId="{B7E85A30-DF88-4187-912C-F3B1080AB16B}" type="sibTrans" cxnId="{4BB55770-ACA8-4311-83AB-574989DF81D9}">
      <dgm:prSet/>
      <dgm:spPr/>
      <dgm:t>
        <a:bodyPr/>
        <a:lstStyle/>
        <a:p>
          <a:endParaRPr lang="ru-RU"/>
        </a:p>
      </dgm:t>
    </dgm:pt>
    <dgm:pt modelId="{95A8CF98-58FC-4FB1-98A6-0A211C81C299}">
      <dgm:prSet/>
      <dgm:spPr/>
      <dgm:t>
        <a:bodyPr/>
        <a:lstStyle/>
        <a:p>
          <a:endParaRPr lang="ru-RU" dirty="0" smtClean="0"/>
        </a:p>
      </dgm:t>
    </dgm:pt>
    <dgm:pt modelId="{86962853-A159-458A-B18F-12AD7487145A}" type="parTrans" cxnId="{8D302773-6CFF-4FEF-955A-3A84203C515D}">
      <dgm:prSet/>
      <dgm:spPr/>
      <dgm:t>
        <a:bodyPr/>
        <a:lstStyle/>
        <a:p>
          <a:endParaRPr lang="ru-RU"/>
        </a:p>
      </dgm:t>
    </dgm:pt>
    <dgm:pt modelId="{F80C4A08-CD4A-4521-B7A3-9DF27B6A2531}" type="sibTrans" cxnId="{8D302773-6CFF-4FEF-955A-3A84203C515D}">
      <dgm:prSet/>
      <dgm:spPr/>
      <dgm:t>
        <a:bodyPr/>
        <a:lstStyle/>
        <a:p>
          <a:endParaRPr lang="ru-RU"/>
        </a:p>
      </dgm:t>
    </dgm:pt>
    <dgm:pt modelId="{C1414937-B599-4CB1-9EA6-0127BC50DC82}">
      <dgm:prSet/>
      <dgm:spPr/>
      <dgm:t>
        <a:bodyPr/>
        <a:lstStyle/>
        <a:p>
          <a:endParaRPr lang="ru-RU" dirty="0" smtClean="0"/>
        </a:p>
      </dgm:t>
    </dgm:pt>
    <dgm:pt modelId="{E3D7B0CC-DAD9-4E96-A1D7-E7E2BE8BC049}" type="parTrans" cxnId="{CAEE9558-2F64-4F19-8A66-C864DE1E3FEF}">
      <dgm:prSet/>
      <dgm:spPr/>
      <dgm:t>
        <a:bodyPr/>
        <a:lstStyle/>
        <a:p>
          <a:endParaRPr lang="ru-RU"/>
        </a:p>
      </dgm:t>
    </dgm:pt>
    <dgm:pt modelId="{99011EAD-76AB-4242-ACD7-B9E434568A2C}" type="sibTrans" cxnId="{CAEE9558-2F64-4F19-8A66-C864DE1E3FEF}">
      <dgm:prSet/>
      <dgm:spPr/>
      <dgm:t>
        <a:bodyPr/>
        <a:lstStyle/>
        <a:p>
          <a:endParaRPr lang="ru-RU"/>
        </a:p>
      </dgm:t>
    </dgm:pt>
    <dgm:pt modelId="{01CDA67F-A2A0-47FC-AA4A-E50997EDE667}" type="pres">
      <dgm:prSet presAssocID="{8DB1D377-72EE-4555-BEFB-C30062E892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FA1F55-4878-46CD-B676-C95A584A633D}" type="pres">
      <dgm:prSet presAssocID="{AA3A6F70-4F65-4F99-B3E5-304E63195EFA}" presName="composite" presStyleCnt="0"/>
      <dgm:spPr/>
    </dgm:pt>
    <dgm:pt modelId="{1D2CAFB0-0F9A-49E1-B7E5-ECE98F492D8F}" type="pres">
      <dgm:prSet presAssocID="{AA3A6F70-4F65-4F99-B3E5-304E63195EF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288C7-ECF6-4ECB-A671-B44919DD98D4}" type="pres">
      <dgm:prSet presAssocID="{AA3A6F70-4F65-4F99-B3E5-304E63195EF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8D4FD-68C7-459F-AB0A-DE73B3E31DA1}" type="pres">
      <dgm:prSet presAssocID="{6E55CBE7-EAB3-4C57-88EB-7E2AB71D4D44}" presName="sp" presStyleCnt="0"/>
      <dgm:spPr/>
    </dgm:pt>
    <dgm:pt modelId="{63F440CC-72B3-498B-8878-DE4DAC8959CC}" type="pres">
      <dgm:prSet presAssocID="{EC393126-9D8F-4B5A-9DEA-2498589CB888}" presName="composite" presStyleCnt="0"/>
      <dgm:spPr/>
    </dgm:pt>
    <dgm:pt modelId="{D47B26E6-44C0-4C62-BCC0-7FC24D5D35D1}" type="pres">
      <dgm:prSet presAssocID="{EC393126-9D8F-4B5A-9DEA-2498589CB88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9C137-8F15-4005-8E20-8F46A4131F65}" type="pres">
      <dgm:prSet presAssocID="{EC393126-9D8F-4B5A-9DEA-2498589CB88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425AD-9C04-4433-BFA0-70CB79D3306A}" type="pres">
      <dgm:prSet presAssocID="{B7E85A30-DF88-4187-912C-F3B1080AB16B}" presName="sp" presStyleCnt="0"/>
      <dgm:spPr/>
    </dgm:pt>
    <dgm:pt modelId="{0C7E9AC5-E074-469B-A98A-8A71C5EA0B24}" type="pres">
      <dgm:prSet presAssocID="{95A8CF98-58FC-4FB1-98A6-0A211C81C299}" presName="composite" presStyleCnt="0"/>
      <dgm:spPr/>
    </dgm:pt>
    <dgm:pt modelId="{E802530E-AB52-46DB-AD31-389C4E8A692E}" type="pres">
      <dgm:prSet presAssocID="{95A8CF98-58FC-4FB1-98A6-0A211C81C29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94BB6-8471-4692-A9C0-967E2D487F40}" type="pres">
      <dgm:prSet presAssocID="{95A8CF98-58FC-4FB1-98A6-0A211C81C29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926F2-4C2C-45FD-85C3-57FA356CA365}" type="pres">
      <dgm:prSet presAssocID="{F80C4A08-CD4A-4521-B7A3-9DF27B6A2531}" presName="sp" presStyleCnt="0"/>
      <dgm:spPr/>
    </dgm:pt>
    <dgm:pt modelId="{19CD83CF-1B83-4AC1-96B6-1F36A9ADFEF6}" type="pres">
      <dgm:prSet presAssocID="{C1414937-B599-4CB1-9EA6-0127BC50DC82}" presName="composite" presStyleCnt="0"/>
      <dgm:spPr/>
    </dgm:pt>
    <dgm:pt modelId="{448CF3C0-6DD7-41E5-BE44-C461E0D80E44}" type="pres">
      <dgm:prSet presAssocID="{C1414937-B599-4CB1-9EA6-0127BC50DC8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92E7E-9420-4288-826B-3BCFBD3C846F}" type="pres">
      <dgm:prSet presAssocID="{C1414937-B599-4CB1-9EA6-0127BC50DC8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7A352B-96F6-4E15-A1FF-5C1B56984534}" srcId="{AA3A6F70-4F65-4F99-B3E5-304E63195EFA}" destId="{D9D257F8-8371-4356-BB17-FF147F74CA87}" srcOrd="0" destOrd="0" parTransId="{14A55008-3BAA-4D1B-AFFB-AB536F250BAF}" sibTransId="{D4CAEED1-803E-4D6F-BBA0-6FC931FDA78F}"/>
    <dgm:cxn modelId="{D7F44BAA-D9AC-480F-BA7C-CF9C87DE2BF6}" srcId="{8DB1D377-72EE-4555-BEFB-C30062E8922E}" destId="{AA3A6F70-4F65-4F99-B3E5-304E63195EFA}" srcOrd="0" destOrd="0" parTransId="{9B916420-0344-45C4-9B25-D8538676EF14}" sibTransId="{6E55CBE7-EAB3-4C57-88EB-7E2AB71D4D44}"/>
    <dgm:cxn modelId="{52C7D77F-D564-4FE7-97C6-A2C923BCFD19}" type="presOf" srcId="{95A8CF98-58FC-4FB1-98A6-0A211C81C299}" destId="{E802530E-AB52-46DB-AD31-389C4E8A692E}" srcOrd="0" destOrd="0" presId="urn:microsoft.com/office/officeart/2005/8/layout/chevron2"/>
    <dgm:cxn modelId="{F91B8190-9862-4918-BCF7-F1DD84BA97B7}" srcId="{C1414937-B599-4CB1-9EA6-0127BC50DC82}" destId="{38F8A985-94BE-4D41-9F2B-DC983ECAC9EB}" srcOrd="0" destOrd="0" parTransId="{9E3BEF82-057F-4D22-A933-66AD4C40B5A5}" sibTransId="{B3957F1E-B957-4274-A9D3-9F0BC2591016}"/>
    <dgm:cxn modelId="{4BB55770-ACA8-4311-83AB-574989DF81D9}" srcId="{8DB1D377-72EE-4555-BEFB-C30062E8922E}" destId="{EC393126-9D8F-4B5A-9DEA-2498589CB888}" srcOrd="1" destOrd="0" parTransId="{BEF97DD7-C4E4-4092-B3F3-611CCF6AAF7C}" sibTransId="{B7E85A30-DF88-4187-912C-F3B1080AB16B}"/>
    <dgm:cxn modelId="{515B9E0F-420F-4FE3-82C8-871A02067462}" type="presOf" srcId="{8DB1D377-72EE-4555-BEFB-C30062E8922E}" destId="{01CDA67F-A2A0-47FC-AA4A-E50997EDE667}" srcOrd="0" destOrd="0" presId="urn:microsoft.com/office/officeart/2005/8/layout/chevron2"/>
    <dgm:cxn modelId="{FA3C4AD4-E28F-4A99-9882-6989C334DCFB}" type="presOf" srcId="{AA3A6F70-4F65-4F99-B3E5-304E63195EFA}" destId="{1D2CAFB0-0F9A-49E1-B7E5-ECE98F492D8F}" srcOrd="0" destOrd="0" presId="urn:microsoft.com/office/officeart/2005/8/layout/chevron2"/>
    <dgm:cxn modelId="{8D302773-6CFF-4FEF-955A-3A84203C515D}" srcId="{8DB1D377-72EE-4555-BEFB-C30062E8922E}" destId="{95A8CF98-58FC-4FB1-98A6-0A211C81C299}" srcOrd="2" destOrd="0" parTransId="{86962853-A159-458A-B18F-12AD7487145A}" sibTransId="{F80C4A08-CD4A-4521-B7A3-9DF27B6A2531}"/>
    <dgm:cxn modelId="{A383D4E5-1D1E-46B5-95F3-584F91A86CD7}" srcId="{EC393126-9D8F-4B5A-9DEA-2498589CB888}" destId="{9086D423-3CDE-41C1-88AA-373D79821630}" srcOrd="0" destOrd="0" parTransId="{34611E87-BDA7-4E02-AE89-DE78C0FE0F12}" sibTransId="{4622C6AC-5741-41D9-8677-B5139C3883FA}"/>
    <dgm:cxn modelId="{EC8804B9-4C2D-46FC-9572-ADD85B001BF7}" type="presOf" srcId="{74672126-BFE7-4A98-AD3E-8518F980876C}" destId="{C5194BB6-8471-4692-A9C0-967E2D487F40}" srcOrd="0" destOrd="0" presId="urn:microsoft.com/office/officeart/2005/8/layout/chevron2"/>
    <dgm:cxn modelId="{1C4F8B53-8FD5-46FF-B079-353E7766A9E0}" srcId="{95A8CF98-58FC-4FB1-98A6-0A211C81C299}" destId="{74672126-BFE7-4A98-AD3E-8518F980876C}" srcOrd="0" destOrd="0" parTransId="{3BB21F2F-2E07-4B5F-9969-A6FDE806CACE}" sibTransId="{6684784E-EE54-4D21-8DC3-F8925C9873A5}"/>
    <dgm:cxn modelId="{CAEE9558-2F64-4F19-8A66-C864DE1E3FEF}" srcId="{8DB1D377-72EE-4555-BEFB-C30062E8922E}" destId="{C1414937-B599-4CB1-9EA6-0127BC50DC82}" srcOrd="3" destOrd="0" parTransId="{E3D7B0CC-DAD9-4E96-A1D7-E7E2BE8BC049}" sibTransId="{99011EAD-76AB-4242-ACD7-B9E434568A2C}"/>
    <dgm:cxn modelId="{774D5932-342D-4C21-8CA5-5C3D6D07BD8F}" type="presOf" srcId="{D9D257F8-8371-4356-BB17-FF147F74CA87}" destId="{12B288C7-ECF6-4ECB-A671-B44919DD98D4}" srcOrd="0" destOrd="0" presId="urn:microsoft.com/office/officeart/2005/8/layout/chevron2"/>
    <dgm:cxn modelId="{9CA19D3C-AE92-43B3-8B70-C8E7E6CD3854}" type="presOf" srcId="{C1414937-B599-4CB1-9EA6-0127BC50DC82}" destId="{448CF3C0-6DD7-41E5-BE44-C461E0D80E44}" srcOrd="0" destOrd="0" presId="urn:microsoft.com/office/officeart/2005/8/layout/chevron2"/>
    <dgm:cxn modelId="{8EB70362-1AE4-459F-9044-B94D4B9F9076}" type="presOf" srcId="{EC393126-9D8F-4B5A-9DEA-2498589CB888}" destId="{D47B26E6-44C0-4C62-BCC0-7FC24D5D35D1}" srcOrd="0" destOrd="0" presId="urn:microsoft.com/office/officeart/2005/8/layout/chevron2"/>
    <dgm:cxn modelId="{744F2F8E-AD96-4815-842C-417C7D558E3D}" type="presOf" srcId="{9086D423-3CDE-41C1-88AA-373D79821630}" destId="{AE59C137-8F15-4005-8E20-8F46A4131F65}" srcOrd="0" destOrd="0" presId="urn:microsoft.com/office/officeart/2005/8/layout/chevron2"/>
    <dgm:cxn modelId="{449769E6-B693-4635-AEA7-22F0EE724285}" type="presOf" srcId="{38F8A985-94BE-4D41-9F2B-DC983ECAC9EB}" destId="{DFC92E7E-9420-4288-826B-3BCFBD3C846F}" srcOrd="0" destOrd="0" presId="urn:microsoft.com/office/officeart/2005/8/layout/chevron2"/>
    <dgm:cxn modelId="{B1EE46C5-4D9C-4978-9437-2687CBA9FA87}" type="presParOf" srcId="{01CDA67F-A2A0-47FC-AA4A-E50997EDE667}" destId="{E6FA1F55-4878-46CD-B676-C95A584A633D}" srcOrd="0" destOrd="0" presId="urn:microsoft.com/office/officeart/2005/8/layout/chevron2"/>
    <dgm:cxn modelId="{1C468213-9A9C-4DF1-9781-38783DEDD49C}" type="presParOf" srcId="{E6FA1F55-4878-46CD-B676-C95A584A633D}" destId="{1D2CAFB0-0F9A-49E1-B7E5-ECE98F492D8F}" srcOrd="0" destOrd="0" presId="urn:microsoft.com/office/officeart/2005/8/layout/chevron2"/>
    <dgm:cxn modelId="{DAA5FC63-6A8B-4B62-AC31-0AFD860054F4}" type="presParOf" srcId="{E6FA1F55-4878-46CD-B676-C95A584A633D}" destId="{12B288C7-ECF6-4ECB-A671-B44919DD98D4}" srcOrd="1" destOrd="0" presId="urn:microsoft.com/office/officeart/2005/8/layout/chevron2"/>
    <dgm:cxn modelId="{C06EC2EC-8862-4FAF-9B4E-50D1E2CCC73B}" type="presParOf" srcId="{01CDA67F-A2A0-47FC-AA4A-E50997EDE667}" destId="{E3B8D4FD-68C7-459F-AB0A-DE73B3E31DA1}" srcOrd="1" destOrd="0" presId="urn:microsoft.com/office/officeart/2005/8/layout/chevron2"/>
    <dgm:cxn modelId="{35AB073C-A1DF-477D-B246-C9E870EC7F22}" type="presParOf" srcId="{01CDA67F-A2A0-47FC-AA4A-E50997EDE667}" destId="{63F440CC-72B3-498B-8878-DE4DAC8959CC}" srcOrd="2" destOrd="0" presId="urn:microsoft.com/office/officeart/2005/8/layout/chevron2"/>
    <dgm:cxn modelId="{EB8F408E-E4C6-48EC-8614-C6C85821B1FC}" type="presParOf" srcId="{63F440CC-72B3-498B-8878-DE4DAC8959CC}" destId="{D47B26E6-44C0-4C62-BCC0-7FC24D5D35D1}" srcOrd="0" destOrd="0" presId="urn:microsoft.com/office/officeart/2005/8/layout/chevron2"/>
    <dgm:cxn modelId="{0B708DFC-CA3B-43B7-8879-EEBEBABF2B28}" type="presParOf" srcId="{63F440CC-72B3-498B-8878-DE4DAC8959CC}" destId="{AE59C137-8F15-4005-8E20-8F46A4131F65}" srcOrd="1" destOrd="0" presId="urn:microsoft.com/office/officeart/2005/8/layout/chevron2"/>
    <dgm:cxn modelId="{F885330B-79EA-4599-810D-58888DD7ABC4}" type="presParOf" srcId="{01CDA67F-A2A0-47FC-AA4A-E50997EDE667}" destId="{364425AD-9C04-4433-BFA0-70CB79D3306A}" srcOrd="3" destOrd="0" presId="urn:microsoft.com/office/officeart/2005/8/layout/chevron2"/>
    <dgm:cxn modelId="{10AC84E5-4A47-40CD-96A0-32EE656B9937}" type="presParOf" srcId="{01CDA67F-A2A0-47FC-AA4A-E50997EDE667}" destId="{0C7E9AC5-E074-469B-A98A-8A71C5EA0B24}" srcOrd="4" destOrd="0" presId="urn:microsoft.com/office/officeart/2005/8/layout/chevron2"/>
    <dgm:cxn modelId="{69D9B1C8-B060-488C-911D-D66FBAB65BC4}" type="presParOf" srcId="{0C7E9AC5-E074-469B-A98A-8A71C5EA0B24}" destId="{E802530E-AB52-46DB-AD31-389C4E8A692E}" srcOrd="0" destOrd="0" presId="urn:microsoft.com/office/officeart/2005/8/layout/chevron2"/>
    <dgm:cxn modelId="{1268A00A-AC7E-425E-A8A6-74A80B3B6887}" type="presParOf" srcId="{0C7E9AC5-E074-469B-A98A-8A71C5EA0B24}" destId="{C5194BB6-8471-4692-A9C0-967E2D487F40}" srcOrd="1" destOrd="0" presId="urn:microsoft.com/office/officeart/2005/8/layout/chevron2"/>
    <dgm:cxn modelId="{094C156E-DD00-443E-9334-98AA7547309F}" type="presParOf" srcId="{01CDA67F-A2A0-47FC-AA4A-E50997EDE667}" destId="{22F926F2-4C2C-45FD-85C3-57FA356CA365}" srcOrd="5" destOrd="0" presId="urn:microsoft.com/office/officeart/2005/8/layout/chevron2"/>
    <dgm:cxn modelId="{98FB9BA6-D97C-49E6-ABCA-0B35EA0D91FA}" type="presParOf" srcId="{01CDA67F-A2A0-47FC-AA4A-E50997EDE667}" destId="{19CD83CF-1B83-4AC1-96B6-1F36A9ADFEF6}" srcOrd="6" destOrd="0" presId="urn:microsoft.com/office/officeart/2005/8/layout/chevron2"/>
    <dgm:cxn modelId="{B8AFE36F-4CDB-461B-A407-FA3DFEAC745C}" type="presParOf" srcId="{19CD83CF-1B83-4AC1-96B6-1F36A9ADFEF6}" destId="{448CF3C0-6DD7-41E5-BE44-C461E0D80E44}" srcOrd="0" destOrd="0" presId="urn:microsoft.com/office/officeart/2005/8/layout/chevron2"/>
    <dgm:cxn modelId="{9D2BF30E-A92E-4ECC-A141-39BCF175BC2A}" type="presParOf" srcId="{19CD83CF-1B83-4AC1-96B6-1F36A9ADFEF6}" destId="{DFC92E7E-9420-4288-826B-3BCFBD3C846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C5BDF8-C61B-41A8-92C2-6426B2467618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030390-140F-4ADF-A875-81E8E0E66958}">
      <dgm:prSet phldrT="[Текст]" phldr="1"/>
      <dgm:spPr/>
      <dgm:t>
        <a:bodyPr/>
        <a:lstStyle/>
        <a:p>
          <a:endParaRPr lang="ru-RU"/>
        </a:p>
      </dgm:t>
    </dgm:pt>
    <dgm:pt modelId="{991F27BA-2CD0-45EE-BA2C-02507B5B3CA4}" type="parTrans" cxnId="{0D56C711-C8B7-4667-827F-E1C290F2D3F5}">
      <dgm:prSet/>
      <dgm:spPr/>
      <dgm:t>
        <a:bodyPr/>
        <a:lstStyle/>
        <a:p>
          <a:endParaRPr lang="ru-RU"/>
        </a:p>
      </dgm:t>
    </dgm:pt>
    <dgm:pt modelId="{835FD068-DEF0-48B4-A3EE-DC3B5710825A}" type="sibTrans" cxnId="{0D56C711-C8B7-4667-827F-E1C290F2D3F5}">
      <dgm:prSet/>
      <dgm:spPr/>
      <dgm:t>
        <a:bodyPr/>
        <a:lstStyle/>
        <a:p>
          <a:endParaRPr lang="ru-RU"/>
        </a:p>
      </dgm:t>
    </dgm:pt>
    <dgm:pt modelId="{AD2B707A-01E5-477D-98D7-672344AEFC79}">
      <dgm:prSet phldrT="[Текст]"/>
      <dgm:spPr/>
      <dgm:t>
        <a:bodyPr/>
        <a:lstStyle/>
        <a:p>
          <a:r>
            <a:rPr lang="uk-UA" noProof="0" smtClean="0"/>
            <a:t>використовувати список функцій кнопки категорії функцій в групі</a:t>
          </a:r>
          <a:endParaRPr lang="uk-UA" noProof="0"/>
        </a:p>
      </dgm:t>
    </dgm:pt>
    <dgm:pt modelId="{26410AE7-DB9B-44EE-BD25-35F24A86171D}" type="parTrans" cxnId="{D7D7A19F-31D8-47DE-8F68-5993DC580FDF}">
      <dgm:prSet/>
      <dgm:spPr/>
      <dgm:t>
        <a:bodyPr/>
        <a:lstStyle/>
        <a:p>
          <a:endParaRPr lang="ru-RU"/>
        </a:p>
      </dgm:t>
    </dgm:pt>
    <dgm:pt modelId="{8EA17C22-9F86-4295-97F3-47B70F80FA0D}" type="sibTrans" cxnId="{D7D7A19F-31D8-47DE-8F68-5993DC580FDF}">
      <dgm:prSet/>
      <dgm:spPr/>
      <dgm:t>
        <a:bodyPr/>
        <a:lstStyle/>
        <a:p>
          <a:endParaRPr lang="ru-RU"/>
        </a:p>
      </dgm:t>
    </dgm:pt>
    <dgm:pt modelId="{31AB2C94-22CD-4396-863A-7CEBE13ED889}">
      <dgm:prSet/>
      <dgm:spPr/>
      <dgm:t>
        <a:bodyPr/>
        <a:lstStyle/>
        <a:p>
          <a:r>
            <a:rPr lang="uk-UA" noProof="0" smtClean="0"/>
            <a:t>Бібліотека функцій вкладки Формули на Стрічці;</a:t>
          </a:r>
        </a:p>
      </dgm:t>
    </dgm:pt>
    <dgm:pt modelId="{72CF0142-F578-4A02-B519-DD40C565AA90}" type="parTrans" cxnId="{E4454162-1232-4AFB-A705-72173C7CDC38}">
      <dgm:prSet/>
      <dgm:spPr/>
      <dgm:t>
        <a:bodyPr/>
        <a:lstStyle/>
        <a:p>
          <a:endParaRPr lang="ru-RU"/>
        </a:p>
      </dgm:t>
    </dgm:pt>
    <dgm:pt modelId="{B47C48DF-03C8-4583-92DE-D2C2D36C57EB}" type="sibTrans" cxnId="{E4454162-1232-4AFB-A705-72173C7CDC38}">
      <dgm:prSet/>
      <dgm:spPr/>
      <dgm:t>
        <a:bodyPr/>
        <a:lstStyle/>
        <a:p>
          <a:endParaRPr lang="ru-RU"/>
        </a:p>
      </dgm:t>
    </dgm:pt>
    <dgm:pt modelId="{303829D1-0F60-42BB-9CED-7732DDC8C987}">
      <dgm:prSet/>
      <dgm:spPr/>
      <dgm:t>
        <a:bodyPr/>
        <a:lstStyle/>
        <a:p>
          <a:r>
            <a:rPr lang="uk-UA" noProof="0" dirty="0" smtClean="0"/>
            <a:t>виконати Формули, Бібліотека функцій, Вставити функцію або вибрати кнопку Вставити функцію      Рядки формул;</a:t>
          </a:r>
        </a:p>
      </dgm:t>
    </dgm:pt>
    <dgm:pt modelId="{83608AE3-97CE-4A1C-9EF5-A7B26F470363}" type="parTrans" cxnId="{6DBCCAF5-EEFD-4588-8BDD-5A5CEE4A50D8}">
      <dgm:prSet/>
      <dgm:spPr/>
      <dgm:t>
        <a:bodyPr/>
        <a:lstStyle/>
        <a:p>
          <a:endParaRPr lang="ru-RU"/>
        </a:p>
      </dgm:t>
    </dgm:pt>
    <dgm:pt modelId="{ABCAE498-68FA-4E75-9D3E-A09733120D2D}" type="sibTrans" cxnId="{6DBCCAF5-EEFD-4588-8BDD-5A5CEE4A50D8}">
      <dgm:prSet/>
      <dgm:spPr/>
      <dgm:t>
        <a:bodyPr/>
        <a:lstStyle/>
        <a:p>
          <a:endParaRPr lang="ru-RU"/>
        </a:p>
      </dgm:t>
    </dgm:pt>
    <dgm:pt modelId="{BEA6CECE-4D07-4DAF-8B5F-698679629391}">
      <dgm:prSet/>
      <dgm:spPr/>
      <dgm:t>
        <a:bodyPr/>
        <a:lstStyle/>
        <a:p>
          <a:r>
            <a:rPr lang="uk-UA" noProof="0" dirty="0" smtClean="0"/>
            <a:t>ввести функцію безпосередньо в клітинку або в поле Рядки формул.</a:t>
          </a:r>
          <a:endParaRPr lang="uk-UA" noProof="0" dirty="0"/>
        </a:p>
      </dgm:t>
    </dgm:pt>
    <dgm:pt modelId="{4A576273-1DAA-4D32-BA60-5BB8433C559F}" type="parTrans" cxnId="{6EA04B7E-E114-425B-9FF3-92884B6402F0}">
      <dgm:prSet/>
      <dgm:spPr/>
      <dgm:t>
        <a:bodyPr/>
        <a:lstStyle/>
        <a:p>
          <a:endParaRPr lang="ru-RU"/>
        </a:p>
      </dgm:t>
    </dgm:pt>
    <dgm:pt modelId="{A6B00C17-33C9-4352-98A3-AAF1DF5A2834}" type="sibTrans" cxnId="{6EA04B7E-E114-425B-9FF3-92884B6402F0}">
      <dgm:prSet/>
      <dgm:spPr/>
      <dgm:t>
        <a:bodyPr/>
        <a:lstStyle/>
        <a:p>
          <a:endParaRPr lang="ru-RU"/>
        </a:p>
      </dgm:t>
    </dgm:pt>
    <dgm:pt modelId="{E10A6D2B-DB7E-4ED1-8175-DB78FC571073}">
      <dgm:prSet phldrT="[Текст]"/>
      <dgm:spPr/>
      <dgm:t>
        <a:bodyPr/>
        <a:lstStyle/>
        <a:p>
          <a:endParaRPr lang="uk-UA" noProof="0"/>
        </a:p>
      </dgm:t>
    </dgm:pt>
    <dgm:pt modelId="{B5D4195E-5BAA-42DD-A5C7-5FF6ABD18159}" type="parTrans" cxnId="{5B526304-914E-4430-9909-F0C3ED0D404F}">
      <dgm:prSet/>
      <dgm:spPr/>
      <dgm:t>
        <a:bodyPr/>
        <a:lstStyle/>
        <a:p>
          <a:endParaRPr lang="ru-RU"/>
        </a:p>
      </dgm:t>
    </dgm:pt>
    <dgm:pt modelId="{E4236F32-7E5E-47C9-ADC9-A40D572BBBE5}" type="sibTrans" cxnId="{5B526304-914E-4430-9909-F0C3ED0D404F}">
      <dgm:prSet/>
      <dgm:spPr/>
      <dgm:t>
        <a:bodyPr/>
        <a:lstStyle/>
        <a:p>
          <a:endParaRPr lang="ru-RU"/>
        </a:p>
      </dgm:t>
    </dgm:pt>
    <dgm:pt modelId="{0474F1BD-45D6-48D7-80EF-FA2209436DE9}">
      <dgm:prSet/>
      <dgm:spPr/>
      <dgm:t>
        <a:bodyPr/>
        <a:lstStyle/>
        <a:p>
          <a:endParaRPr lang="uk-UA" noProof="0" smtClean="0"/>
        </a:p>
      </dgm:t>
    </dgm:pt>
    <dgm:pt modelId="{A6E6959C-8E1D-48FC-9327-08E86AF79356}" type="parTrans" cxnId="{4E4B4035-20AF-4A55-AC64-A0408A7E653C}">
      <dgm:prSet/>
      <dgm:spPr/>
      <dgm:t>
        <a:bodyPr/>
        <a:lstStyle/>
        <a:p>
          <a:endParaRPr lang="ru-RU"/>
        </a:p>
      </dgm:t>
    </dgm:pt>
    <dgm:pt modelId="{01738FE1-2A02-4B43-AA54-82650D4F2C7D}" type="sibTrans" cxnId="{4E4B4035-20AF-4A55-AC64-A0408A7E653C}">
      <dgm:prSet/>
      <dgm:spPr/>
      <dgm:t>
        <a:bodyPr/>
        <a:lstStyle/>
        <a:p>
          <a:endParaRPr lang="ru-RU"/>
        </a:p>
      </dgm:t>
    </dgm:pt>
    <dgm:pt modelId="{E81F348F-8834-46E7-A58E-83DE7C2E6C67}">
      <dgm:prSet/>
      <dgm:spPr/>
      <dgm:t>
        <a:bodyPr/>
        <a:lstStyle/>
        <a:p>
          <a:endParaRPr lang="uk-UA" noProof="0" smtClean="0"/>
        </a:p>
      </dgm:t>
    </dgm:pt>
    <dgm:pt modelId="{6BEFBB67-DB14-484D-9684-259CBF154D17}" type="parTrans" cxnId="{817A4CDA-6EF6-4D6E-AEBA-222C6F5AA031}">
      <dgm:prSet/>
      <dgm:spPr/>
      <dgm:t>
        <a:bodyPr/>
        <a:lstStyle/>
        <a:p>
          <a:endParaRPr lang="ru-RU"/>
        </a:p>
      </dgm:t>
    </dgm:pt>
    <dgm:pt modelId="{93E5EEDC-2FF7-4EF2-97D2-905622614A64}" type="sibTrans" cxnId="{817A4CDA-6EF6-4D6E-AEBA-222C6F5AA031}">
      <dgm:prSet/>
      <dgm:spPr/>
      <dgm:t>
        <a:bodyPr/>
        <a:lstStyle/>
        <a:p>
          <a:endParaRPr lang="ru-RU"/>
        </a:p>
      </dgm:t>
    </dgm:pt>
    <dgm:pt modelId="{459B7326-D31D-4648-94BB-E45045F21956}" type="pres">
      <dgm:prSet presAssocID="{EAC5BDF8-C61B-41A8-92C2-6426B246761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DD44C8-E092-415F-8A67-EDB5CB09A228}" type="pres">
      <dgm:prSet presAssocID="{F6030390-140F-4ADF-A875-81E8E0E66958}" presName="composite" presStyleCnt="0"/>
      <dgm:spPr/>
    </dgm:pt>
    <dgm:pt modelId="{F684E4A1-D3F3-4CD2-A42F-3C35C5AAD2C6}" type="pres">
      <dgm:prSet presAssocID="{F6030390-140F-4ADF-A875-81E8E0E6695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95FD2-8B40-4541-9FD5-04FB4244C99D}" type="pres">
      <dgm:prSet presAssocID="{F6030390-140F-4ADF-A875-81E8E0E6695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C5567-F0CB-47FD-BDA7-369ABD9EB609}" type="pres">
      <dgm:prSet presAssocID="{835FD068-DEF0-48B4-A3EE-DC3B5710825A}" presName="sp" presStyleCnt="0"/>
      <dgm:spPr/>
    </dgm:pt>
    <dgm:pt modelId="{062ED6FD-7DB2-4C80-BF20-D13DBCD7ACA7}" type="pres">
      <dgm:prSet presAssocID="{E10A6D2B-DB7E-4ED1-8175-DB78FC571073}" presName="composite" presStyleCnt="0"/>
      <dgm:spPr/>
    </dgm:pt>
    <dgm:pt modelId="{E1617C0E-08B6-45FA-BC9F-E314714092FA}" type="pres">
      <dgm:prSet presAssocID="{E10A6D2B-DB7E-4ED1-8175-DB78FC57107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13163-3EB3-4C4B-A14C-94A84CD0E953}" type="pres">
      <dgm:prSet presAssocID="{E10A6D2B-DB7E-4ED1-8175-DB78FC57107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954F5-5C97-4E2B-A784-DEB3EAC9A262}" type="pres">
      <dgm:prSet presAssocID="{E4236F32-7E5E-47C9-ADC9-A40D572BBBE5}" presName="sp" presStyleCnt="0"/>
      <dgm:spPr/>
    </dgm:pt>
    <dgm:pt modelId="{7AB18B39-1BE3-4EBD-BE56-129B35C48472}" type="pres">
      <dgm:prSet presAssocID="{0474F1BD-45D6-48D7-80EF-FA2209436DE9}" presName="composite" presStyleCnt="0"/>
      <dgm:spPr/>
    </dgm:pt>
    <dgm:pt modelId="{0B4C9174-552C-484E-9E1D-B0E1CFEC7C95}" type="pres">
      <dgm:prSet presAssocID="{0474F1BD-45D6-48D7-80EF-FA2209436DE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7AC69-066E-48CA-B115-B0C505BF2522}" type="pres">
      <dgm:prSet presAssocID="{0474F1BD-45D6-48D7-80EF-FA2209436DE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5734C-46DB-4395-80A9-98446FE262C5}" type="pres">
      <dgm:prSet presAssocID="{01738FE1-2A02-4B43-AA54-82650D4F2C7D}" presName="sp" presStyleCnt="0"/>
      <dgm:spPr/>
    </dgm:pt>
    <dgm:pt modelId="{BD562AE2-31C6-4D92-8CCE-B4A8F673B0F4}" type="pres">
      <dgm:prSet presAssocID="{E81F348F-8834-46E7-A58E-83DE7C2E6C67}" presName="composite" presStyleCnt="0"/>
      <dgm:spPr/>
    </dgm:pt>
    <dgm:pt modelId="{CBCBBD58-BC49-4500-9B99-165CA30A8E69}" type="pres">
      <dgm:prSet presAssocID="{E81F348F-8834-46E7-A58E-83DE7C2E6C6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86116-85D4-4C40-8682-8ECAB17DBAE4}" type="pres">
      <dgm:prSet presAssocID="{E81F348F-8834-46E7-A58E-83DE7C2E6C6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78C58D-1D14-42D2-9BFC-C3737031FFD8}" type="presOf" srcId="{BEA6CECE-4D07-4DAF-8B5F-698679629391}" destId="{CEC86116-85D4-4C40-8682-8ECAB17DBAE4}" srcOrd="0" destOrd="0" presId="urn:microsoft.com/office/officeart/2005/8/layout/chevron2"/>
    <dgm:cxn modelId="{0063DD09-B8ED-49E2-AD13-1A6FA1150E67}" type="presOf" srcId="{31AB2C94-22CD-4396-863A-7CEBE13ED889}" destId="{BF513163-3EB3-4C4B-A14C-94A84CD0E953}" srcOrd="0" destOrd="0" presId="urn:microsoft.com/office/officeart/2005/8/layout/chevron2"/>
    <dgm:cxn modelId="{5B526304-914E-4430-9909-F0C3ED0D404F}" srcId="{EAC5BDF8-C61B-41A8-92C2-6426B2467618}" destId="{E10A6D2B-DB7E-4ED1-8175-DB78FC571073}" srcOrd="1" destOrd="0" parTransId="{B5D4195E-5BAA-42DD-A5C7-5FF6ABD18159}" sibTransId="{E4236F32-7E5E-47C9-ADC9-A40D572BBBE5}"/>
    <dgm:cxn modelId="{D7D7A19F-31D8-47DE-8F68-5993DC580FDF}" srcId="{F6030390-140F-4ADF-A875-81E8E0E66958}" destId="{AD2B707A-01E5-477D-98D7-672344AEFC79}" srcOrd="0" destOrd="0" parTransId="{26410AE7-DB9B-44EE-BD25-35F24A86171D}" sibTransId="{8EA17C22-9F86-4295-97F3-47B70F80FA0D}"/>
    <dgm:cxn modelId="{E4454162-1232-4AFB-A705-72173C7CDC38}" srcId="{E10A6D2B-DB7E-4ED1-8175-DB78FC571073}" destId="{31AB2C94-22CD-4396-863A-7CEBE13ED889}" srcOrd="0" destOrd="0" parTransId="{72CF0142-F578-4A02-B519-DD40C565AA90}" sibTransId="{B47C48DF-03C8-4583-92DE-D2C2D36C57EB}"/>
    <dgm:cxn modelId="{F8C43344-4DAC-4E1E-8434-03F9FE5BCD2A}" type="presOf" srcId="{F6030390-140F-4ADF-A875-81E8E0E66958}" destId="{F684E4A1-D3F3-4CD2-A42F-3C35C5AAD2C6}" srcOrd="0" destOrd="0" presId="urn:microsoft.com/office/officeart/2005/8/layout/chevron2"/>
    <dgm:cxn modelId="{DB19D2C1-33C1-4C44-871D-4A7226E4A633}" type="presOf" srcId="{E81F348F-8834-46E7-A58E-83DE7C2E6C67}" destId="{CBCBBD58-BC49-4500-9B99-165CA30A8E69}" srcOrd="0" destOrd="0" presId="urn:microsoft.com/office/officeart/2005/8/layout/chevron2"/>
    <dgm:cxn modelId="{337963E2-26C9-4EFD-99B0-FBAF85AE8CA4}" type="presOf" srcId="{0474F1BD-45D6-48D7-80EF-FA2209436DE9}" destId="{0B4C9174-552C-484E-9E1D-B0E1CFEC7C95}" srcOrd="0" destOrd="0" presId="urn:microsoft.com/office/officeart/2005/8/layout/chevron2"/>
    <dgm:cxn modelId="{4F56B342-D51F-47F1-A129-7F9DF403E35B}" type="presOf" srcId="{AD2B707A-01E5-477D-98D7-672344AEFC79}" destId="{2A595FD2-8B40-4541-9FD5-04FB4244C99D}" srcOrd="0" destOrd="0" presId="urn:microsoft.com/office/officeart/2005/8/layout/chevron2"/>
    <dgm:cxn modelId="{6DBCCAF5-EEFD-4588-8BDD-5A5CEE4A50D8}" srcId="{0474F1BD-45D6-48D7-80EF-FA2209436DE9}" destId="{303829D1-0F60-42BB-9CED-7732DDC8C987}" srcOrd="0" destOrd="0" parTransId="{83608AE3-97CE-4A1C-9EF5-A7B26F470363}" sibTransId="{ABCAE498-68FA-4E75-9D3E-A09733120D2D}"/>
    <dgm:cxn modelId="{EDBF5CDE-29F1-4B59-9677-7F9587CC9A9D}" type="presOf" srcId="{EAC5BDF8-C61B-41A8-92C2-6426B2467618}" destId="{459B7326-D31D-4648-94BB-E45045F21956}" srcOrd="0" destOrd="0" presId="urn:microsoft.com/office/officeart/2005/8/layout/chevron2"/>
    <dgm:cxn modelId="{981581A8-DC32-4923-92E7-A8836170E416}" type="presOf" srcId="{303829D1-0F60-42BB-9CED-7732DDC8C987}" destId="{3887AC69-066E-48CA-B115-B0C505BF2522}" srcOrd="0" destOrd="0" presId="urn:microsoft.com/office/officeart/2005/8/layout/chevron2"/>
    <dgm:cxn modelId="{C213A94E-D6A2-409E-872A-10891D3978AE}" type="presOf" srcId="{E10A6D2B-DB7E-4ED1-8175-DB78FC571073}" destId="{E1617C0E-08B6-45FA-BC9F-E314714092FA}" srcOrd="0" destOrd="0" presId="urn:microsoft.com/office/officeart/2005/8/layout/chevron2"/>
    <dgm:cxn modelId="{0D56C711-C8B7-4667-827F-E1C290F2D3F5}" srcId="{EAC5BDF8-C61B-41A8-92C2-6426B2467618}" destId="{F6030390-140F-4ADF-A875-81E8E0E66958}" srcOrd="0" destOrd="0" parTransId="{991F27BA-2CD0-45EE-BA2C-02507B5B3CA4}" sibTransId="{835FD068-DEF0-48B4-A3EE-DC3B5710825A}"/>
    <dgm:cxn modelId="{4E4B4035-20AF-4A55-AC64-A0408A7E653C}" srcId="{EAC5BDF8-C61B-41A8-92C2-6426B2467618}" destId="{0474F1BD-45D6-48D7-80EF-FA2209436DE9}" srcOrd="2" destOrd="0" parTransId="{A6E6959C-8E1D-48FC-9327-08E86AF79356}" sibTransId="{01738FE1-2A02-4B43-AA54-82650D4F2C7D}"/>
    <dgm:cxn modelId="{6EA04B7E-E114-425B-9FF3-92884B6402F0}" srcId="{E81F348F-8834-46E7-A58E-83DE7C2E6C67}" destId="{BEA6CECE-4D07-4DAF-8B5F-698679629391}" srcOrd="0" destOrd="0" parTransId="{4A576273-1DAA-4D32-BA60-5BB8433C559F}" sibTransId="{A6B00C17-33C9-4352-98A3-AAF1DF5A2834}"/>
    <dgm:cxn modelId="{817A4CDA-6EF6-4D6E-AEBA-222C6F5AA031}" srcId="{EAC5BDF8-C61B-41A8-92C2-6426B2467618}" destId="{E81F348F-8834-46E7-A58E-83DE7C2E6C67}" srcOrd="3" destOrd="0" parTransId="{6BEFBB67-DB14-484D-9684-259CBF154D17}" sibTransId="{93E5EEDC-2FF7-4EF2-97D2-905622614A64}"/>
    <dgm:cxn modelId="{EAE6B763-1DF2-478C-B302-5B2AB1FF2C16}" type="presParOf" srcId="{459B7326-D31D-4648-94BB-E45045F21956}" destId="{A7DD44C8-E092-415F-8A67-EDB5CB09A228}" srcOrd="0" destOrd="0" presId="urn:microsoft.com/office/officeart/2005/8/layout/chevron2"/>
    <dgm:cxn modelId="{9D3F5BAC-746C-4BDC-B9A4-7EAAC1C1DAAE}" type="presParOf" srcId="{A7DD44C8-E092-415F-8A67-EDB5CB09A228}" destId="{F684E4A1-D3F3-4CD2-A42F-3C35C5AAD2C6}" srcOrd="0" destOrd="0" presId="urn:microsoft.com/office/officeart/2005/8/layout/chevron2"/>
    <dgm:cxn modelId="{91C2B95F-46E3-4F82-A51D-D8873F8B2875}" type="presParOf" srcId="{A7DD44C8-E092-415F-8A67-EDB5CB09A228}" destId="{2A595FD2-8B40-4541-9FD5-04FB4244C99D}" srcOrd="1" destOrd="0" presId="urn:microsoft.com/office/officeart/2005/8/layout/chevron2"/>
    <dgm:cxn modelId="{80BE2494-3E83-4016-B73C-BDB38B7343B0}" type="presParOf" srcId="{459B7326-D31D-4648-94BB-E45045F21956}" destId="{573C5567-F0CB-47FD-BDA7-369ABD9EB609}" srcOrd="1" destOrd="0" presId="urn:microsoft.com/office/officeart/2005/8/layout/chevron2"/>
    <dgm:cxn modelId="{560C9A3A-C1C8-4DD1-B886-13BD81F74A70}" type="presParOf" srcId="{459B7326-D31D-4648-94BB-E45045F21956}" destId="{062ED6FD-7DB2-4C80-BF20-D13DBCD7ACA7}" srcOrd="2" destOrd="0" presId="urn:microsoft.com/office/officeart/2005/8/layout/chevron2"/>
    <dgm:cxn modelId="{B1B52AD9-2E93-441F-9913-5E3090BBC1EF}" type="presParOf" srcId="{062ED6FD-7DB2-4C80-BF20-D13DBCD7ACA7}" destId="{E1617C0E-08B6-45FA-BC9F-E314714092FA}" srcOrd="0" destOrd="0" presId="urn:microsoft.com/office/officeart/2005/8/layout/chevron2"/>
    <dgm:cxn modelId="{8138A8B8-D5F7-49BF-BA76-0B4009F5A4DD}" type="presParOf" srcId="{062ED6FD-7DB2-4C80-BF20-D13DBCD7ACA7}" destId="{BF513163-3EB3-4C4B-A14C-94A84CD0E953}" srcOrd="1" destOrd="0" presId="urn:microsoft.com/office/officeart/2005/8/layout/chevron2"/>
    <dgm:cxn modelId="{27BC3B1D-B4EA-4B26-B44E-447FB1974275}" type="presParOf" srcId="{459B7326-D31D-4648-94BB-E45045F21956}" destId="{597954F5-5C97-4E2B-A784-DEB3EAC9A262}" srcOrd="3" destOrd="0" presId="urn:microsoft.com/office/officeart/2005/8/layout/chevron2"/>
    <dgm:cxn modelId="{53F051DE-CDF3-44D8-B33A-F4BA18C05EAD}" type="presParOf" srcId="{459B7326-D31D-4648-94BB-E45045F21956}" destId="{7AB18B39-1BE3-4EBD-BE56-129B35C48472}" srcOrd="4" destOrd="0" presId="urn:microsoft.com/office/officeart/2005/8/layout/chevron2"/>
    <dgm:cxn modelId="{42002E65-6DE0-4839-9B97-84B6A82A3D0A}" type="presParOf" srcId="{7AB18B39-1BE3-4EBD-BE56-129B35C48472}" destId="{0B4C9174-552C-484E-9E1D-B0E1CFEC7C95}" srcOrd="0" destOrd="0" presId="urn:microsoft.com/office/officeart/2005/8/layout/chevron2"/>
    <dgm:cxn modelId="{10F1B480-8E2C-4253-A0B3-A0FE2100D745}" type="presParOf" srcId="{7AB18B39-1BE3-4EBD-BE56-129B35C48472}" destId="{3887AC69-066E-48CA-B115-B0C505BF2522}" srcOrd="1" destOrd="0" presId="urn:microsoft.com/office/officeart/2005/8/layout/chevron2"/>
    <dgm:cxn modelId="{AB8B46E8-B672-4C68-A6EF-12282D7B983E}" type="presParOf" srcId="{459B7326-D31D-4648-94BB-E45045F21956}" destId="{BA25734C-46DB-4395-80A9-98446FE262C5}" srcOrd="5" destOrd="0" presId="urn:microsoft.com/office/officeart/2005/8/layout/chevron2"/>
    <dgm:cxn modelId="{2757D942-B606-4A84-8382-B01E4971CD47}" type="presParOf" srcId="{459B7326-D31D-4648-94BB-E45045F21956}" destId="{BD562AE2-31C6-4D92-8CCE-B4A8F673B0F4}" srcOrd="6" destOrd="0" presId="urn:microsoft.com/office/officeart/2005/8/layout/chevron2"/>
    <dgm:cxn modelId="{6B150DF5-CD40-4F16-B65C-8B3F899CECB3}" type="presParOf" srcId="{BD562AE2-31C6-4D92-8CCE-B4A8F673B0F4}" destId="{CBCBBD58-BC49-4500-9B99-165CA30A8E69}" srcOrd="0" destOrd="0" presId="urn:microsoft.com/office/officeart/2005/8/layout/chevron2"/>
    <dgm:cxn modelId="{2724D2FD-5BF0-4ABB-B1D1-00666257C65C}" type="presParOf" srcId="{BD562AE2-31C6-4D92-8CCE-B4A8F673B0F4}" destId="{CEC86116-85D4-4C40-8682-8ECAB17DBA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220B2F-E728-4173-9FC9-C66F8F1C6FAF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037E70-3D08-4454-9C64-DFE4E4D2173A}">
      <dgm:prSet phldrT="[Текст]" phldr="1"/>
      <dgm:spPr/>
      <dgm:t>
        <a:bodyPr/>
        <a:lstStyle/>
        <a:p>
          <a:endParaRPr lang="ru-RU" dirty="0"/>
        </a:p>
      </dgm:t>
    </dgm:pt>
    <dgm:pt modelId="{3972D0B7-D7D0-4CC6-BFB0-1100D08621E8}" type="parTrans" cxnId="{D60FCA00-4ED2-45E7-AA1D-128F9999ECF9}">
      <dgm:prSet/>
      <dgm:spPr/>
      <dgm:t>
        <a:bodyPr/>
        <a:lstStyle/>
        <a:p>
          <a:endParaRPr lang="ru-RU"/>
        </a:p>
      </dgm:t>
    </dgm:pt>
    <dgm:pt modelId="{1C9EBA90-51B5-46FB-BFBD-DCF81FA0A3D8}" type="sibTrans" cxnId="{D60FCA00-4ED2-45E7-AA1D-128F9999ECF9}">
      <dgm:prSet/>
      <dgm:spPr/>
      <dgm:t>
        <a:bodyPr/>
        <a:lstStyle/>
        <a:p>
          <a:endParaRPr lang="ru-RU"/>
        </a:p>
      </dgm:t>
    </dgm:pt>
    <dgm:pt modelId="{5941A7B0-73A6-4232-8E8E-AA7B24BA7D04}">
      <dgm:prSet phldrT="[Текст]"/>
      <dgm:spPr/>
      <dgm:t>
        <a:bodyPr/>
        <a:lstStyle/>
        <a:p>
          <a:r>
            <a:rPr lang="ru-RU" dirty="0" smtClean="0"/>
            <a:t>В</a:t>
          </a:r>
          <a:r>
            <a:rPr lang="uk-UA" noProof="0" dirty="0" err="1" smtClean="0"/>
            <a:t>ибрати</a:t>
          </a:r>
          <a:r>
            <a:rPr lang="uk-UA" noProof="0" dirty="0" smtClean="0"/>
            <a:t> кнопку Згорнути       відповідного поля для введення аргументу функції (після цього вікно Аргументи функції змінює свій вигляд: в ньому, крім рядка заголовка, залишається тільки це поле, а кнопка Згорнути замінюється на кнопку Розгорнути).</a:t>
          </a:r>
          <a:endParaRPr lang="uk-UA" noProof="0" dirty="0"/>
        </a:p>
      </dgm:t>
    </dgm:pt>
    <dgm:pt modelId="{90780DF4-D4AB-47C5-95AF-C3360D165DD8}" type="parTrans" cxnId="{E0CE681E-BEF2-458E-B8F8-BB22C2BD6F36}">
      <dgm:prSet/>
      <dgm:spPr/>
      <dgm:t>
        <a:bodyPr/>
        <a:lstStyle/>
        <a:p>
          <a:endParaRPr lang="ru-RU"/>
        </a:p>
      </dgm:t>
    </dgm:pt>
    <dgm:pt modelId="{65BFF55D-D924-43B9-A1A8-C87009CCFAFF}" type="sibTrans" cxnId="{E0CE681E-BEF2-458E-B8F8-BB22C2BD6F36}">
      <dgm:prSet/>
      <dgm:spPr/>
      <dgm:t>
        <a:bodyPr/>
        <a:lstStyle/>
        <a:p>
          <a:endParaRPr lang="ru-RU"/>
        </a:p>
      </dgm:t>
    </dgm:pt>
    <dgm:pt modelId="{7C6B25D3-F5CC-4753-88C0-44221DD4BD20}">
      <dgm:prSet/>
      <dgm:spPr/>
      <dgm:t>
        <a:bodyPr/>
        <a:lstStyle/>
        <a:p>
          <a:r>
            <a:rPr lang="uk-UA" noProof="0" smtClean="0"/>
            <a:t>Виділити потрібні комірки (посилання на виділені клітинки автоматитично вставляються у відповідне поле і в формулу;</a:t>
          </a:r>
        </a:p>
      </dgm:t>
    </dgm:pt>
    <dgm:pt modelId="{E1D0F226-1BBE-41A3-AB15-4FF0F457F881}" type="parTrans" cxnId="{41251F47-9CE7-4E64-B8A1-71C576B23280}">
      <dgm:prSet/>
      <dgm:spPr/>
      <dgm:t>
        <a:bodyPr/>
        <a:lstStyle/>
        <a:p>
          <a:endParaRPr lang="ru-RU"/>
        </a:p>
      </dgm:t>
    </dgm:pt>
    <dgm:pt modelId="{3F5BE3D8-A3F3-4DBF-94BB-8DD251317F96}" type="sibTrans" cxnId="{41251F47-9CE7-4E64-B8A1-71C576B23280}">
      <dgm:prSet/>
      <dgm:spPr/>
      <dgm:t>
        <a:bodyPr/>
        <a:lstStyle/>
        <a:p>
          <a:endParaRPr lang="ru-RU"/>
        </a:p>
      </dgm:t>
    </dgm:pt>
    <dgm:pt modelId="{10B8B138-3E5D-4ABB-9C03-833ABC475754}">
      <dgm:prSet/>
      <dgm:spPr/>
      <dgm:t>
        <a:bodyPr/>
        <a:lstStyle/>
        <a:p>
          <a:r>
            <a:rPr lang="uk-UA" noProof="0" smtClean="0"/>
            <a:t>Вибрати кнопку Розгорнути (після цього вікно Аргументи функції відновлює свій попередній вигляд).</a:t>
          </a:r>
        </a:p>
      </dgm:t>
    </dgm:pt>
    <dgm:pt modelId="{1B494E94-76A9-4B07-A235-B93B9C65D918}" type="parTrans" cxnId="{4BDB258E-CF75-46D9-B4D1-E33F1EA537BE}">
      <dgm:prSet/>
      <dgm:spPr/>
      <dgm:t>
        <a:bodyPr/>
        <a:lstStyle/>
        <a:p>
          <a:endParaRPr lang="ru-RU"/>
        </a:p>
      </dgm:t>
    </dgm:pt>
    <dgm:pt modelId="{17FAB75F-7347-47C3-9A3A-860EA7214FFD}" type="sibTrans" cxnId="{4BDB258E-CF75-46D9-B4D1-E33F1EA537BE}">
      <dgm:prSet/>
      <dgm:spPr/>
      <dgm:t>
        <a:bodyPr/>
        <a:lstStyle/>
        <a:p>
          <a:endParaRPr lang="ru-RU"/>
        </a:p>
      </dgm:t>
    </dgm:pt>
    <dgm:pt modelId="{DE3B6A0C-DD3B-43B3-89A8-DDEFD9DB65F8}">
      <dgm:prSet/>
      <dgm:spPr/>
      <dgm:t>
        <a:bodyPr/>
        <a:lstStyle/>
        <a:p>
          <a:r>
            <a:rPr lang="uk-UA" noProof="0" smtClean="0"/>
            <a:t>При необхідності повторити кроки 1-3 для інших аргументів функції.</a:t>
          </a:r>
          <a:endParaRPr lang="uk-UA" noProof="0"/>
        </a:p>
      </dgm:t>
    </dgm:pt>
    <dgm:pt modelId="{BC974188-2687-451F-9C0F-3F81FBB3E547}" type="parTrans" cxnId="{B906F5B5-8A0E-465E-A402-DC36CE4C50B6}">
      <dgm:prSet/>
      <dgm:spPr/>
      <dgm:t>
        <a:bodyPr/>
        <a:lstStyle/>
        <a:p>
          <a:endParaRPr lang="ru-RU"/>
        </a:p>
      </dgm:t>
    </dgm:pt>
    <dgm:pt modelId="{6FEC5F7A-07FC-4BB5-A87D-4A357549A5AF}" type="sibTrans" cxnId="{B906F5B5-8A0E-465E-A402-DC36CE4C50B6}">
      <dgm:prSet/>
      <dgm:spPr/>
      <dgm:t>
        <a:bodyPr/>
        <a:lstStyle/>
        <a:p>
          <a:endParaRPr lang="ru-RU"/>
        </a:p>
      </dgm:t>
    </dgm:pt>
    <dgm:pt modelId="{37AE8CFB-28D4-42B2-AB50-FE00EFF68501}">
      <dgm:prSet phldrT="[Текст]"/>
      <dgm:spPr/>
      <dgm:t>
        <a:bodyPr/>
        <a:lstStyle/>
        <a:p>
          <a:endParaRPr lang="uk-UA" noProof="0"/>
        </a:p>
      </dgm:t>
    </dgm:pt>
    <dgm:pt modelId="{75D8EC46-68EF-4B06-8668-DF49002E6F6A}" type="parTrans" cxnId="{E50BB198-53B0-48BD-94BF-21C8F66E3C31}">
      <dgm:prSet/>
      <dgm:spPr/>
      <dgm:t>
        <a:bodyPr/>
        <a:lstStyle/>
        <a:p>
          <a:endParaRPr lang="ru-RU"/>
        </a:p>
      </dgm:t>
    </dgm:pt>
    <dgm:pt modelId="{5C986BC6-7B06-4D2F-BF79-698275183AF3}" type="sibTrans" cxnId="{E50BB198-53B0-48BD-94BF-21C8F66E3C31}">
      <dgm:prSet/>
      <dgm:spPr/>
      <dgm:t>
        <a:bodyPr/>
        <a:lstStyle/>
        <a:p>
          <a:endParaRPr lang="ru-RU"/>
        </a:p>
      </dgm:t>
    </dgm:pt>
    <dgm:pt modelId="{1A7DF1A2-D9D8-4A69-885E-A911ABECF10D}">
      <dgm:prSet/>
      <dgm:spPr/>
      <dgm:t>
        <a:bodyPr/>
        <a:lstStyle/>
        <a:p>
          <a:endParaRPr lang="uk-UA" noProof="0" smtClean="0"/>
        </a:p>
      </dgm:t>
    </dgm:pt>
    <dgm:pt modelId="{464C3DE6-F4DA-4B7F-8F46-26CD9E660C10}" type="parTrans" cxnId="{EFC62718-B4DE-4A88-A3D1-EA1F79572E96}">
      <dgm:prSet/>
      <dgm:spPr/>
      <dgm:t>
        <a:bodyPr/>
        <a:lstStyle/>
        <a:p>
          <a:endParaRPr lang="ru-RU"/>
        </a:p>
      </dgm:t>
    </dgm:pt>
    <dgm:pt modelId="{B4816889-30D2-49F0-8A9B-F52E4A3B4B9A}" type="sibTrans" cxnId="{EFC62718-B4DE-4A88-A3D1-EA1F79572E96}">
      <dgm:prSet/>
      <dgm:spPr/>
      <dgm:t>
        <a:bodyPr/>
        <a:lstStyle/>
        <a:p>
          <a:endParaRPr lang="ru-RU"/>
        </a:p>
      </dgm:t>
    </dgm:pt>
    <dgm:pt modelId="{B2C85CF4-E383-4B5F-B82E-DBD2F51D9A1B}">
      <dgm:prSet/>
      <dgm:spPr/>
      <dgm:t>
        <a:bodyPr/>
        <a:lstStyle/>
        <a:p>
          <a:endParaRPr lang="uk-UA" noProof="0" smtClean="0"/>
        </a:p>
      </dgm:t>
    </dgm:pt>
    <dgm:pt modelId="{8929F0BF-A1E6-4430-99FE-D0248F951656}" type="parTrans" cxnId="{A94C0B0D-5565-4FD4-BF76-99682C6789B3}">
      <dgm:prSet/>
      <dgm:spPr/>
      <dgm:t>
        <a:bodyPr/>
        <a:lstStyle/>
        <a:p>
          <a:endParaRPr lang="ru-RU"/>
        </a:p>
      </dgm:t>
    </dgm:pt>
    <dgm:pt modelId="{E747895B-C7EC-49CF-A9EC-161FA0E450BD}" type="sibTrans" cxnId="{A94C0B0D-5565-4FD4-BF76-99682C6789B3}">
      <dgm:prSet/>
      <dgm:spPr/>
      <dgm:t>
        <a:bodyPr/>
        <a:lstStyle/>
        <a:p>
          <a:endParaRPr lang="ru-RU"/>
        </a:p>
      </dgm:t>
    </dgm:pt>
    <dgm:pt modelId="{9F9A18FB-B1DC-423C-9E2B-12EA549DB964}" type="pres">
      <dgm:prSet presAssocID="{2F220B2F-E728-4173-9FC9-C66F8F1C6FA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7628F5-699E-4C01-BA68-28305B048EEA}" type="pres">
      <dgm:prSet presAssocID="{78037E70-3D08-4454-9C64-DFE4E4D2173A}" presName="composite" presStyleCnt="0"/>
      <dgm:spPr/>
    </dgm:pt>
    <dgm:pt modelId="{1FD594A8-264A-446D-999D-62EAF5817752}" type="pres">
      <dgm:prSet presAssocID="{78037E70-3D08-4454-9C64-DFE4E4D2173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81412-75B2-482A-B395-194C641A015D}" type="pres">
      <dgm:prSet presAssocID="{78037E70-3D08-4454-9C64-DFE4E4D2173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6E80-7B69-41FA-A07D-BD6F20F8CB5A}" type="pres">
      <dgm:prSet presAssocID="{1C9EBA90-51B5-46FB-BFBD-DCF81FA0A3D8}" presName="sp" presStyleCnt="0"/>
      <dgm:spPr/>
    </dgm:pt>
    <dgm:pt modelId="{75C8F7BA-D4E0-4F8C-AB42-81C586077670}" type="pres">
      <dgm:prSet presAssocID="{37AE8CFB-28D4-42B2-AB50-FE00EFF68501}" presName="composite" presStyleCnt="0"/>
      <dgm:spPr/>
    </dgm:pt>
    <dgm:pt modelId="{B2A13594-533F-48F4-91F0-60690742B97E}" type="pres">
      <dgm:prSet presAssocID="{37AE8CFB-28D4-42B2-AB50-FE00EFF6850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2DBF9-BBB3-4729-B6B7-D6DC6A46D31E}" type="pres">
      <dgm:prSet presAssocID="{37AE8CFB-28D4-42B2-AB50-FE00EFF6850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6ED5A-97C1-4E0C-9417-63AA1FD7E914}" type="pres">
      <dgm:prSet presAssocID="{5C986BC6-7B06-4D2F-BF79-698275183AF3}" presName="sp" presStyleCnt="0"/>
      <dgm:spPr/>
    </dgm:pt>
    <dgm:pt modelId="{4F0A0805-4886-4C6A-88B7-1999E0035414}" type="pres">
      <dgm:prSet presAssocID="{1A7DF1A2-D9D8-4A69-885E-A911ABECF10D}" presName="composite" presStyleCnt="0"/>
      <dgm:spPr/>
    </dgm:pt>
    <dgm:pt modelId="{286D302B-62F9-4715-BC7A-798FB0404918}" type="pres">
      <dgm:prSet presAssocID="{1A7DF1A2-D9D8-4A69-885E-A911ABECF10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F3A32-C050-44A9-A045-E3891A4DD998}" type="pres">
      <dgm:prSet presAssocID="{1A7DF1A2-D9D8-4A69-885E-A911ABECF10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B9033-ECAA-4890-9212-069AE9401A0A}" type="pres">
      <dgm:prSet presAssocID="{B4816889-30D2-49F0-8A9B-F52E4A3B4B9A}" presName="sp" presStyleCnt="0"/>
      <dgm:spPr/>
    </dgm:pt>
    <dgm:pt modelId="{FFDF130B-D38F-4DD0-AFBC-F6FEDD726259}" type="pres">
      <dgm:prSet presAssocID="{B2C85CF4-E383-4B5F-B82E-DBD2F51D9A1B}" presName="composite" presStyleCnt="0"/>
      <dgm:spPr/>
    </dgm:pt>
    <dgm:pt modelId="{CAF686F8-9199-4BE4-AEA8-EB3B36A7FA28}" type="pres">
      <dgm:prSet presAssocID="{B2C85CF4-E383-4B5F-B82E-DBD2F51D9A1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993EC-DD7F-4307-94F4-6853E1334508}" type="pres">
      <dgm:prSet presAssocID="{B2C85CF4-E383-4B5F-B82E-DBD2F51D9A1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DB258E-CF75-46D9-B4D1-E33F1EA537BE}" srcId="{1A7DF1A2-D9D8-4A69-885E-A911ABECF10D}" destId="{10B8B138-3E5D-4ABB-9C03-833ABC475754}" srcOrd="0" destOrd="0" parTransId="{1B494E94-76A9-4B07-A235-B93B9C65D918}" sibTransId="{17FAB75F-7347-47C3-9A3A-860EA7214FFD}"/>
    <dgm:cxn modelId="{6DCF1A8C-27AD-4AC0-B243-7D538DF9F050}" type="presOf" srcId="{2F220B2F-E728-4173-9FC9-C66F8F1C6FAF}" destId="{9F9A18FB-B1DC-423C-9E2B-12EA549DB964}" srcOrd="0" destOrd="0" presId="urn:microsoft.com/office/officeart/2005/8/layout/chevron2"/>
    <dgm:cxn modelId="{5B0927AA-9663-4E30-87C0-B2D2424174CA}" type="presOf" srcId="{DE3B6A0C-DD3B-43B3-89A8-DDEFD9DB65F8}" destId="{0E5993EC-DD7F-4307-94F4-6853E1334508}" srcOrd="0" destOrd="0" presId="urn:microsoft.com/office/officeart/2005/8/layout/chevron2"/>
    <dgm:cxn modelId="{50C38D12-93AE-4918-B216-3F2EA0FF23C8}" type="presOf" srcId="{7C6B25D3-F5CC-4753-88C0-44221DD4BD20}" destId="{2422DBF9-BBB3-4729-B6B7-D6DC6A46D31E}" srcOrd="0" destOrd="0" presId="urn:microsoft.com/office/officeart/2005/8/layout/chevron2"/>
    <dgm:cxn modelId="{D60FCA00-4ED2-45E7-AA1D-128F9999ECF9}" srcId="{2F220B2F-E728-4173-9FC9-C66F8F1C6FAF}" destId="{78037E70-3D08-4454-9C64-DFE4E4D2173A}" srcOrd="0" destOrd="0" parTransId="{3972D0B7-D7D0-4CC6-BFB0-1100D08621E8}" sibTransId="{1C9EBA90-51B5-46FB-BFBD-DCF81FA0A3D8}"/>
    <dgm:cxn modelId="{28C73E85-53AA-42A7-A3DE-089151AEB965}" type="presOf" srcId="{78037E70-3D08-4454-9C64-DFE4E4D2173A}" destId="{1FD594A8-264A-446D-999D-62EAF5817752}" srcOrd="0" destOrd="0" presId="urn:microsoft.com/office/officeart/2005/8/layout/chevron2"/>
    <dgm:cxn modelId="{E0CE681E-BEF2-458E-B8F8-BB22C2BD6F36}" srcId="{78037E70-3D08-4454-9C64-DFE4E4D2173A}" destId="{5941A7B0-73A6-4232-8E8E-AA7B24BA7D04}" srcOrd="0" destOrd="0" parTransId="{90780DF4-D4AB-47C5-95AF-C3360D165DD8}" sibTransId="{65BFF55D-D924-43B9-A1A8-C87009CCFAFF}"/>
    <dgm:cxn modelId="{A94C0B0D-5565-4FD4-BF76-99682C6789B3}" srcId="{2F220B2F-E728-4173-9FC9-C66F8F1C6FAF}" destId="{B2C85CF4-E383-4B5F-B82E-DBD2F51D9A1B}" srcOrd="3" destOrd="0" parTransId="{8929F0BF-A1E6-4430-99FE-D0248F951656}" sibTransId="{E747895B-C7EC-49CF-A9EC-161FA0E450BD}"/>
    <dgm:cxn modelId="{BB3327E6-6B78-41B0-AB7C-656EBFE8FAC0}" type="presOf" srcId="{B2C85CF4-E383-4B5F-B82E-DBD2F51D9A1B}" destId="{CAF686F8-9199-4BE4-AEA8-EB3B36A7FA28}" srcOrd="0" destOrd="0" presId="urn:microsoft.com/office/officeart/2005/8/layout/chevron2"/>
    <dgm:cxn modelId="{08E198DD-A833-4048-BF21-A30126611DE8}" type="presOf" srcId="{37AE8CFB-28D4-42B2-AB50-FE00EFF68501}" destId="{B2A13594-533F-48F4-91F0-60690742B97E}" srcOrd="0" destOrd="0" presId="urn:microsoft.com/office/officeart/2005/8/layout/chevron2"/>
    <dgm:cxn modelId="{41251F47-9CE7-4E64-B8A1-71C576B23280}" srcId="{37AE8CFB-28D4-42B2-AB50-FE00EFF68501}" destId="{7C6B25D3-F5CC-4753-88C0-44221DD4BD20}" srcOrd="0" destOrd="0" parTransId="{E1D0F226-1BBE-41A3-AB15-4FF0F457F881}" sibTransId="{3F5BE3D8-A3F3-4DBF-94BB-8DD251317F96}"/>
    <dgm:cxn modelId="{EFC62718-B4DE-4A88-A3D1-EA1F79572E96}" srcId="{2F220B2F-E728-4173-9FC9-C66F8F1C6FAF}" destId="{1A7DF1A2-D9D8-4A69-885E-A911ABECF10D}" srcOrd="2" destOrd="0" parTransId="{464C3DE6-F4DA-4B7F-8F46-26CD9E660C10}" sibTransId="{B4816889-30D2-49F0-8A9B-F52E4A3B4B9A}"/>
    <dgm:cxn modelId="{E50BB198-53B0-48BD-94BF-21C8F66E3C31}" srcId="{2F220B2F-E728-4173-9FC9-C66F8F1C6FAF}" destId="{37AE8CFB-28D4-42B2-AB50-FE00EFF68501}" srcOrd="1" destOrd="0" parTransId="{75D8EC46-68EF-4B06-8668-DF49002E6F6A}" sibTransId="{5C986BC6-7B06-4D2F-BF79-698275183AF3}"/>
    <dgm:cxn modelId="{960C707A-0BE5-4870-8394-B48EA639667A}" type="presOf" srcId="{10B8B138-3E5D-4ABB-9C03-833ABC475754}" destId="{F29F3A32-C050-44A9-A045-E3891A4DD998}" srcOrd="0" destOrd="0" presId="urn:microsoft.com/office/officeart/2005/8/layout/chevron2"/>
    <dgm:cxn modelId="{3E9CCA8D-5B15-4A2D-BE4C-80AC1838BA27}" type="presOf" srcId="{5941A7B0-73A6-4232-8E8E-AA7B24BA7D04}" destId="{A9181412-75B2-482A-B395-194C641A015D}" srcOrd="0" destOrd="0" presId="urn:microsoft.com/office/officeart/2005/8/layout/chevron2"/>
    <dgm:cxn modelId="{B906F5B5-8A0E-465E-A402-DC36CE4C50B6}" srcId="{B2C85CF4-E383-4B5F-B82E-DBD2F51D9A1B}" destId="{DE3B6A0C-DD3B-43B3-89A8-DDEFD9DB65F8}" srcOrd="0" destOrd="0" parTransId="{BC974188-2687-451F-9C0F-3F81FBB3E547}" sibTransId="{6FEC5F7A-07FC-4BB5-A87D-4A357549A5AF}"/>
    <dgm:cxn modelId="{AEF86C0D-8876-4738-BFE5-0C24133E63B5}" type="presOf" srcId="{1A7DF1A2-D9D8-4A69-885E-A911ABECF10D}" destId="{286D302B-62F9-4715-BC7A-798FB0404918}" srcOrd="0" destOrd="0" presId="urn:microsoft.com/office/officeart/2005/8/layout/chevron2"/>
    <dgm:cxn modelId="{80F10727-2AFE-47B0-8751-AA9A7615619E}" type="presParOf" srcId="{9F9A18FB-B1DC-423C-9E2B-12EA549DB964}" destId="{767628F5-699E-4C01-BA68-28305B048EEA}" srcOrd="0" destOrd="0" presId="urn:microsoft.com/office/officeart/2005/8/layout/chevron2"/>
    <dgm:cxn modelId="{F02281C3-AD33-4DEC-8FEA-4A2D8A6E5304}" type="presParOf" srcId="{767628F5-699E-4C01-BA68-28305B048EEA}" destId="{1FD594A8-264A-446D-999D-62EAF5817752}" srcOrd="0" destOrd="0" presId="urn:microsoft.com/office/officeart/2005/8/layout/chevron2"/>
    <dgm:cxn modelId="{2A0765B7-903B-43B1-AC51-A5255FC95FD0}" type="presParOf" srcId="{767628F5-699E-4C01-BA68-28305B048EEA}" destId="{A9181412-75B2-482A-B395-194C641A015D}" srcOrd="1" destOrd="0" presId="urn:microsoft.com/office/officeart/2005/8/layout/chevron2"/>
    <dgm:cxn modelId="{4E9DCEF0-D613-4F25-9E27-AB1FE00F793B}" type="presParOf" srcId="{9F9A18FB-B1DC-423C-9E2B-12EA549DB964}" destId="{7F7E6E80-7B69-41FA-A07D-BD6F20F8CB5A}" srcOrd="1" destOrd="0" presId="urn:microsoft.com/office/officeart/2005/8/layout/chevron2"/>
    <dgm:cxn modelId="{E3D1A589-A642-44BA-A20C-225DE7394D13}" type="presParOf" srcId="{9F9A18FB-B1DC-423C-9E2B-12EA549DB964}" destId="{75C8F7BA-D4E0-4F8C-AB42-81C586077670}" srcOrd="2" destOrd="0" presId="urn:microsoft.com/office/officeart/2005/8/layout/chevron2"/>
    <dgm:cxn modelId="{062F794F-028A-40D0-8287-64DC43980217}" type="presParOf" srcId="{75C8F7BA-D4E0-4F8C-AB42-81C586077670}" destId="{B2A13594-533F-48F4-91F0-60690742B97E}" srcOrd="0" destOrd="0" presId="urn:microsoft.com/office/officeart/2005/8/layout/chevron2"/>
    <dgm:cxn modelId="{962E688B-E8E7-4EDF-ABF9-B7AE9ECA35BB}" type="presParOf" srcId="{75C8F7BA-D4E0-4F8C-AB42-81C586077670}" destId="{2422DBF9-BBB3-4729-B6B7-D6DC6A46D31E}" srcOrd="1" destOrd="0" presId="urn:microsoft.com/office/officeart/2005/8/layout/chevron2"/>
    <dgm:cxn modelId="{70979F18-8030-4C2B-8C5C-1C66B8955C17}" type="presParOf" srcId="{9F9A18FB-B1DC-423C-9E2B-12EA549DB964}" destId="{3766ED5A-97C1-4E0C-9417-63AA1FD7E914}" srcOrd="3" destOrd="0" presId="urn:microsoft.com/office/officeart/2005/8/layout/chevron2"/>
    <dgm:cxn modelId="{DD832E99-46EA-4116-87B9-23E1FE01293D}" type="presParOf" srcId="{9F9A18FB-B1DC-423C-9E2B-12EA549DB964}" destId="{4F0A0805-4886-4C6A-88B7-1999E0035414}" srcOrd="4" destOrd="0" presId="urn:microsoft.com/office/officeart/2005/8/layout/chevron2"/>
    <dgm:cxn modelId="{50B96A11-42FF-4704-9C23-E795EAB842AF}" type="presParOf" srcId="{4F0A0805-4886-4C6A-88B7-1999E0035414}" destId="{286D302B-62F9-4715-BC7A-798FB0404918}" srcOrd="0" destOrd="0" presId="urn:microsoft.com/office/officeart/2005/8/layout/chevron2"/>
    <dgm:cxn modelId="{92CDF9D4-1B57-484E-BB9D-F93B9F5F8030}" type="presParOf" srcId="{4F0A0805-4886-4C6A-88B7-1999E0035414}" destId="{F29F3A32-C050-44A9-A045-E3891A4DD998}" srcOrd="1" destOrd="0" presId="urn:microsoft.com/office/officeart/2005/8/layout/chevron2"/>
    <dgm:cxn modelId="{28216490-633F-4B3B-9D5C-1BD4F6F8EBCD}" type="presParOf" srcId="{9F9A18FB-B1DC-423C-9E2B-12EA549DB964}" destId="{7F9B9033-ECAA-4890-9212-069AE9401A0A}" srcOrd="5" destOrd="0" presId="urn:microsoft.com/office/officeart/2005/8/layout/chevron2"/>
    <dgm:cxn modelId="{10D25CFE-D722-4842-93F8-293CD8426686}" type="presParOf" srcId="{9F9A18FB-B1DC-423C-9E2B-12EA549DB964}" destId="{FFDF130B-D38F-4DD0-AFBC-F6FEDD726259}" srcOrd="6" destOrd="0" presId="urn:microsoft.com/office/officeart/2005/8/layout/chevron2"/>
    <dgm:cxn modelId="{017A21DC-6066-4D5D-94C3-5B775E4ED2CF}" type="presParOf" srcId="{FFDF130B-D38F-4DD0-AFBC-F6FEDD726259}" destId="{CAF686F8-9199-4BE4-AEA8-EB3B36A7FA28}" srcOrd="0" destOrd="0" presId="urn:microsoft.com/office/officeart/2005/8/layout/chevron2"/>
    <dgm:cxn modelId="{3D85E559-A4F4-435F-B446-F060F0A623B6}" type="presParOf" srcId="{FFDF130B-D38F-4DD0-AFBC-F6FEDD726259}" destId="{0E5993EC-DD7F-4307-94F4-6853E133450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671125-CD4A-4B87-8BBF-D21E2B00A874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4666F5-56D7-4363-9A4C-9FE7793F6A77}">
      <dgm:prSet phldrT="[Текст]" phldr="1"/>
      <dgm:spPr/>
      <dgm:t>
        <a:bodyPr/>
        <a:lstStyle/>
        <a:p>
          <a:endParaRPr lang="ru-RU" dirty="0"/>
        </a:p>
      </dgm:t>
    </dgm:pt>
    <dgm:pt modelId="{335192E1-F090-4D68-8099-82B7F3ECA800}" type="parTrans" cxnId="{CCB9FCEA-273F-47DB-8421-9792806CDB33}">
      <dgm:prSet/>
      <dgm:spPr/>
      <dgm:t>
        <a:bodyPr/>
        <a:lstStyle/>
        <a:p>
          <a:endParaRPr lang="ru-RU"/>
        </a:p>
      </dgm:t>
    </dgm:pt>
    <dgm:pt modelId="{AAAF6C56-3BFC-485F-8612-1FF9797970A4}" type="sibTrans" cxnId="{CCB9FCEA-273F-47DB-8421-9792806CDB33}">
      <dgm:prSet/>
      <dgm:spPr/>
      <dgm:t>
        <a:bodyPr/>
        <a:lstStyle/>
        <a:p>
          <a:endParaRPr lang="ru-RU"/>
        </a:p>
      </dgm:t>
    </dgm:pt>
    <dgm:pt modelId="{2E707558-EBE3-47FF-A49D-C5BBBBB02EB3}">
      <dgm:prSet phldrT="[Текст]"/>
      <dgm:spPr/>
      <dgm:t>
        <a:bodyPr/>
        <a:lstStyle/>
        <a:p>
          <a:r>
            <a:rPr lang="uk-UA" noProof="0" dirty="0" smtClean="0"/>
            <a:t>При виборі функції зі списку кнопки </a:t>
          </a:r>
          <a:r>
            <a:rPr lang="uk-UA" noProof="0" dirty="0" err="1" smtClean="0"/>
            <a:t>Автосума</a:t>
          </a:r>
          <a:r>
            <a:rPr lang="uk-UA" noProof="0" dirty="0" smtClean="0"/>
            <a:t>, яка знаходиться в групі Бібліотека функцій вкладки Формули на Стрічці, або кнопки Сума, яка знаходиться в групі Редагування вкладки Основне, вікно Аргументи функції не відкривається, а починається введення функції безпосередньо в клітинку.</a:t>
          </a:r>
          <a:endParaRPr lang="uk-UA" noProof="0" dirty="0"/>
        </a:p>
      </dgm:t>
    </dgm:pt>
    <dgm:pt modelId="{8B6628E9-5699-4607-8E47-1B868212D1C7}" type="parTrans" cxnId="{55DF7EEC-ED58-4235-A3CB-FD7BA3B416DA}">
      <dgm:prSet/>
      <dgm:spPr/>
      <dgm:t>
        <a:bodyPr/>
        <a:lstStyle/>
        <a:p>
          <a:endParaRPr lang="ru-RU"/>
        </a:p>
      </dgm:t>
    </dgm:pt>
    <dgm:pt modelId="{35571CFA-9C30-4ABA-B51A-068B449B3F82}" type="sibTrans" cxnId="{55DF7EEC-ED58-4235-A3CB-FD7BA3B416DA}">
      <dgm:prSet/>
      <dgm:spPr/>
      <dgm:t>
        <a:bodyPr/>
        <a:lstStyle/>
        <a:p>
          <a:endParaRPr lang="ru-RU"/>
        </a:p>
      </dgm:t>
    </dgm:pt>
    <dgm:pt modelId="{05C4D1FC-8669-4393-B09D-ACF03DC48537}">
      <dgm:prSet/>
      <dgm:spPr/>
      <dgm:t>
        <a:bodyPr/>
        <a:lstStyle/>
        <a:p>
          <a:r>
            <a:rPr lang="uk-UA" noProof="0" dirty="0" smtClean="0"/>
            <a:t>Список будь кнопки групи Бібліотека функцій вкладки Формули на Стрічці містить команду Інші функції або Вставити функцію, вибір якої відкриває вікно Майстер функцій.</a:t>
          </a:r>
        </a:p>
      </dgm:t>
    </dgm:pt>
    <dgm:pt modelId="{8383881C-35FB-4844-B725-B94120E46382}" type="parTrans" cxnId="{8D67C290-CBCD-457A-90D3-BAEF983BC18C}">
      <dgm:prSet/>
      <dgm:spPr/>
      <dgm:t>
        <a:bodyPr/>
        <a:lstStyle/>
        <a:p>
          <a:endParaRPr lang="ru-RU"/>
        </a:p>
      </dgm:t>
    </dgm:pt>
    <dgm:pt modelId="{F4CE9B24-8583-496D-BF9F-52E93AF4FB6F}" type="sibTrans" cxnId="{8D67C290-CBCD-457A-90D3-BAEF983BC18C}">
      <dgm:prSet/>
      <dgm:spPr/>
      <dgm:t>
        <a:bodyPr/>
        <a:lstStyle/>
        <a:p>
          <a:endParaRPr lang="ru-RU"/>
        </a:p>
      </dgm:t>
    </dgm:pt>
    <dgm:pt modelId="{E1220925-D657-4AB6-B927-4F1E7D62FA48}">
      <dgm:prSet/>
      <dgm:spPr/>
      <dgm:t>
        <a:bodyPr/>
        <a:lstStyle/>
        <a:p>
          <a:r>
            <a:rPr lang="uk-UA" noProof="0" dirty="0" smtClean="0"/>
            <a:t>Після початку введення формули (знака =) поле Ім'я змінюється на поле Функції і в ньому з'являється ім'я функції, яка використовувалася останньою. Вибравши кнопку цього поля, побачимо список імен 10 функцій, які використовувалися останніми. Це  поле можна також використовувати для введення імен функцій в формулу, зокрема при введенні функції як аргумент іншої функції.</a:t>
          </a:r>
        </a:p>
      </dgm:t>
    </dgm:pt>
    <dgm:pt modelId="{960C44E5-F6C2-4328-8C6F-667D4D968FB1}" type="parTrans" cxnId="{D3FEEBBA-ADD4-4920-9F70-9CC134CE2532}">
      <dgm:prSet/>
      <dgm:spPr/>
      <dgm:t>
        <a:bodyPr/>
        <a:lstStyle/>
        <a:p>
          <a:endParaRPr lang="ru-RU"/>
        </a:p>
      </dgm:t>
    </dgm:pt>
    <dgm:pt modelId="{66FE35C5-9528-4132-8B2F-4359DFBCB92E}" type="sibTrans" cxnId="{D3FEEBBA-ADD4-4920-9F70-9CC134CE2532}">
      <dgm:prSet/>
      <dgm:spPr/>
      <dgm:t>
        <a:bodyPr/>
        <a:lstStyle/>
        <a:p>
          <a:endParaRPr lang="ru-RU"/>
        </a:p>
      </dgm:t>
    </dgm:pt>
    <dgm:pt modelId="{67F9182A-4630-4F8B-8D05-3B6E19305EDC}">
      <dgm:prSet/>
      <dgm:spPr/>
      <dgm:t>
        <a:bodyPr/>
        <a:lstStyle/>
        <a:p>
          <a:r>
            <a:rPr lang="uk-UA" noProof="0" dirty="0" smtClean="0"/>
            <a:t>Іноді, коли йдеться про результат деякої функції, кажуть, що функція повертає результат.</a:t>
          </a:r>
          <a:endParaRPr lang="uk-UA" noProof="0" dirty="0"/>
        </a:p>
      </dgm:t>
    </dgm:pt>
    <dgm:pt modelId="{EFE36A4E-406C-4706-A318-7161672C13D8}" type="parTrans" cxnId="{F960038B-B5BF-4FC0-870E-8343A1C434F3}">
      <dgm:prSet/>
      <dgm:spPr/>
      <dgm:t>
        <a:bodyPr/>
        <a:lstStyle/>
        <a:p>
          <a:endParaRPr lang="ru-RU"/>
        </a:p>
      </dgm:t>
    </dgm:pt>
    <dgm:pt modelId="{D3DF5280-1349-44A6-BA2D-05881771A206}" type="sibTrans" cxnId="{F960038B-B5BF-4FC0-870E-8343A1C434F3}">
      <dgm:prSet/>
      <dgm:spPr/>
      <dgm:t>
        <a:bodyPr/>
        <a:lstStyle/>
        <a:p>
          <a:endParaRPr lang="ru-RU"/>
        </a:p>
      </dgm:t>
    </dgm:pt>
    <dgm:pt modelId="{C4723988-8CAB-49FB-AA70-C36FA7B58115}">
      <dgm:prSet phldrT="[Текст]"/>
      <dgm:spPr/>
      <dgm:t>
        <a:bodyPr/>
        <a:lstStyle/>
        <a:p>
          <a:endParaRPr lang="uk-UA" noProof="0"/>
        </a:p>
      </dgm:t>
    </dgm:pt>
    <dgm:pt modelId="{B9F59B0A-7BB4-475C-A7E7-344A6F6D2D84}" type="parTrans" cxnId="{EADDD441-596D-4CA7-B9C1-04C0374D1223}">
      <dgm:prSet/>
      <dgm:spPr/>
      <dgm:t>
        <a:bodyPr/>
        <a:lstStyle/>
        <a:p>
          <a:endParaRPr lang="ru-RU"/>
        </a:p>
      </dgm:t>
    </dgm:pt>
    <dgm:pt modelId="{C49B521C-A010-4657-ACA5-A41086C0AD8B}" type="sibTrans" cxnId="{EADDD441-596D-4CA7-B9C1-04C0374D1223}">
      <dgm:prSet/>
      <dgm:spPr/>
      <dgm:t>
        <a:bodyPr/>
        <a:lstStyle/>
        <a:p>
          <a:endParaRPr lang="ru-RU"/>
        </a:p>
      </dgm:t>
    </dgm:pt>
    <dgm:pt modelId="{75BBFE80-300D-4C01-85F9-1351989D5890}">
      <dgm:prSet/>
      <dgm:spPr/>
      <dgm:t>
        <a:bodyPr/>
        <a:lstStyle/>
        <a:p>
          <a:endParaRPr lang="uk-UA" noProof="0" smtClean="0"/>
        </a:p>
      </dgm:t>
    </dgm:pt>
    <dgm:pt modelId="{300BBBAE-DD3C-4CF6-A68D-FA945BD3D08A}" type="parTrans" cxnId="{63E824A8-7B26-4F81-94FB-C6ACE2CCF225}">
      <dgm:prSet/>
      <dgm:spPr/>
      <dgm:t>
        <a:bodyPr/>
        <a:lstStyle/>
        <a:p>
          <a:endParaRPr lang="ru-RU"/>
        </a:p>
      </dgm:t>
    </dgm:pt>
    <dgm:pt modelId="{A5AAFDA2-2F0F-4E28-8ACE-63CEBCC16843}" type="sibTrans" cxnId="{63E824A8-7B26-4F81-94FB-C6ACE2CCF225}">
      <dgm:prSet/>
      <dgm:spPr/>
      <dgm:t>
        <a:bodyPr/>
        <a:lstStyle/>
        <a:p>
          <a:endParaRPr lang="ru-RU"/>
        </a:p>
      </dgm:t>
    </dgm:pt>
    <dgm:pt modelId="{4AA07BBC-18B4-473C-8970-E02F870E69F3}">
      <dgm:prSet/>
      <dgm:spPr/>
      <dgm:t>
        <a:bodyPr/>
        <a:lstStyle/>
        <a:p>
          <a:endParaRPr lang="uk-UA" noProof="0" smtClean="0"/>
        </a:p>
      </dgm:t>
    </dgm:pt>
    <dgm:pt modelId="{E54CAD79-35A8-4E86-9CF0-C0EE2B10AE54}" type="parTrans" cxnId="{9EB12C3F-E706-4C68-A3C2-2053D27A7EA6}">
      <dgm:prSet/>
      <dgm:spPr/>
      <dgm:t>
        <a:bodyPr/>
        <a:lstStyle/>
        <a:p>
          <a:endParaRPr lang="ru-RU"/>
        </a:p>
      </dgm:t>
    </dgm:pt>
    <dgm:pt modelId="{1DDA0BF0-0718-4915-B7AB-A9A2F8232B39}" type="sibTrans" cxnId="{9EB12C3F-E706-4C68-A3C2-2053D27A7EA6}">
      <dgm:prSet/>
      <dgm:spPr/>
      <dgm:t>
        <a:bodyPr/>
        <a:lstStyle/>
        <a:p>
          <a:endParaRPr lang="ru-RU"/>
        </a:p>
      </dgm:t>
    </dgm:pt>
    <dgm:pt modelId="{44729B23-C312-400C-BA39-E176F9094F36}" type="pres">
      <dgm:prSet presAssocID="{D6671125-CD4A-4B87-8BBF-D21E2B00A87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2E53CA-4D71-48BF-8A9C-4C7A53E3B0C8}" type="pres">
      <dgm:prSet presAssocID="{F74666F5-56D7-4363-9A4C-9FE7793F6A77}" presName="composite" presStyleCnt="0"/>
      <dgm:spPr/>
    </dgm:pt>
    <dgm:pt modelId="{D75F41DF-AF92-4765-A666-B5E252C3AA10}" type="pres">
      <dgm:prSet presAssocID="{F74666F5-56D7-4363-9A4C-9FE7793F6A7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18011-2D2E-4570-8F2C-9D2F099733C8}" type="pres">
      <dgm:prSet presAssocID="{F74666F5-56D7-4363-9A4C-9FE7793F6A7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64FBC-502A-4309-9A08-DE846EC16054}" type="pres">
      <dgm:prSet presAssocID="{AAAF6C56-3BFC-485F-8612-1FF9797970A4}" presName="sp" presStyleCnt="0"/>
      <dgm:spPr/>
    </dgm:pt>
    <dgm:pt modelId="{08908BB9-DF0C-4B1B-A169-EFB5B27CDAAF}" type="pres">
      <dgm:prSet presAssocID="{C4723988-8CAB-49FB-AA70-C36FA7B58115}" presName="composite" presStyleCnt="0"/>
      <dgm:spPr/>
    </dgm:pt>
    <dgm:pt modelId="{164DAD58-CA8B-463B-95DD-399F4B02EA1C}" type="pres">
      <dgm:prSet presAssocID="{C4723988-8CAB-49FB-AA70-C36FA7B5811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63061-CC42-49BD-B380-2622143B6BF4}" type="pres">
      <dgm:prSet presAssocID="{C4723988-8CAB-49FB-AA70-C36FA7B5811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5D20D-8157-41CE-A34C-6B16CB2BCA4F}" type="pres">
      <dgm:prSet presAssocID="{C49B521C-A010-4657-ACA5-A41086C0AD8B}" presName="sp" presStyleCnt="0"/>
      <dgm:spPr/>
    </dgm:pt>
    <dgm:pt modelId="{91F200F2-5931-4562-9FEB-4BAD1F180BC5}" type="pres">
      <dgm:prSet presAssocID="{75BBFE80-300D-4C01-85F9-1351989D5890}" presName="composite" presStyleCnt="0"/>
      <dgm:spPr/>
    </dgm:pt>
    <dgm:pt modelId="{3AD63745-F77F-41AE-BE8D-56DC0509F74F}" type="pres">
      <dgm:prSet presAssocID="{75BBFE80-300D-4C01-85F9-1351989D589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B53A2-02AD-4C16-911B-D0D1932A8B9F}" type="pres">
      <dgm:prSet presAssocID="{75BBFE80-300D-4C01-85F9-1351989D589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1277F-A69F-4E8D-94C4-1A4A326CC22D}" type="pres">
      <dgm:prSet presAssocID="{A5AAFDA2-2F0F-4E28-8ACE-63CEBCC16843}" presName="sp" presStyleCnt="0"/>
      <dgm:spPr/>
    </dgm:pt>
    <dgm:pt modelId="{45EB8A7E-6C2A-4F99-9CD1-B1A84375B1E4}" type="pres">
      <dgm:prSet presAssocID="{4AA07BBC-18B4-473C-8970-E02F870E69F3}" presName="composite" presStyleCnt="0"/>
      <dgm:spPr/>
    </dgm:pt>
    <dgm:pt modelId="{5E0FE022-13E4-436C-95F9-ED95A3766017}" type="pres">
      <dgm:prSet presAssocID="{4AA07BBC-18B4-473C-8970-E02F870E69F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48332-BE07-4D4D-AF56-4A5F87B8804D}" type="pres">
      <dgm:prSet presAssocID="{4AA07BBC-18B4-473C-8970-E02F870E69F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FB4F55-BC67-4DD1-A17D-9D95307F3630}" type="presOf" srcId="{E1220925-D657-4AB6-B927-4F1E7D62FA48}" destId="{402B53A2-02AD-4C16-911B-D0D1932A8B9F}" srcOrd="0" destOrd="0" presId="urn:microsoft.com/office/officeart/2005/8/layout/chevron2"/>
    <dgm:cxn modelId="{7D19063A-05A8-46C1-8A80-B76CFB40036B}" type="presOf" srcId="{05C4D1FC-8669-4393-B09D-ACF03DC48537}" destId="{92763061-CC42-49BD-B380-2622143B6BF4}" srcOrd="0" destOrd="0" presId="urn:microsoft.com/office/officeart/2005/8/layout/chevron2"/>
    <dgm:cxn modelId="{96022D57-A1C4-46B0-BEBF-9EB867D95357}" type="presOf" srcId="{75BBFE80-300D-4C01-85F9-1351989D5890}" destId="{3AD63745-F77F-41AE-BE8D-56DC0509F74F}" srcOrd="0" destOrd="0" presId="urn:microsoft.com/office/officeart/2005/8/layout/chevron2"/>
    <dgm:cxn modelId="{D478B47B-B0C3-4CA1-A9A5-2ED96D137F32}" type="presOf" srcId="{C4723988-8CAB-49FB-AA70-C36FA7B58115}" destId="{164DAD58-CA8B-463B-95DD-399F4B02EA1C}" srcOrd="0" destOrd="0" presId="urn:microsoft.com/office/officeart/2005/8/layout/chevron2"/>
    <dgm:cxn modelId="{9F5EA016-6624-46B4-85C9-664B397AB2BA}" type="presOf" srcId="{F74666F5-56D7-4363-9A4C-9FE7793F6A77}" destId="{D75F41DF-AF92-4765-A666-B5E252C3AA10}" srcOrd="0" destOrd="0" presId="urn:microsoft.com/office/officeart/2005/8/layout/chevron2"/>
    <dgm:cxn modelId="{F57C960D-410D-4A92-A49B-F42C1C33F7AE}" type="presOf" srcId="{67F9182A-4630-4F8B-8D05-3B6E19305EDC}" destId="{DFA48332-BE07-4D4D-AF56-4A5F87B8804D}" srcOrd="0" destOrd="0" presId="urn:microsoft.com/office/officeart/2005/8/layout/chevron2"/>
    <dgm:cxn modelId="{63E824A8-7B26-4F81-94FB-C6ACE2CCF225}" srcId="{D6671125-CD4A-4B87-8BBF-D21E2B00A874}" destId="{75BBFE80-300D-4C01-85F9-1351989D5890}" srcOrd="2" destOrd="0" parTransId="{300BBBAE-DD3C-4CF6-A68D-FA945BD3D08A}" sibTransId="{A5AAFDA2-2F0F-4E28-8ACE-63CEBCC16843}"/>
    <dgm:cxn modelId="{E39E45DF-C6CF-4CC2-922E-7B50D739AC70}" type="presOf" srcId="{2E707558-EBE3-47FF-A49D-C5BBBBB02EB3}" destId="{BF518011-2D2E-4570-8F2C-9D2F099733C8}" srcOrd="0" destOrd="0" presId="urn:microsoft.com/office/officeart/2005/8/layout/chevron2"/>
    <dgm:cxn modelId="{9EB12C3F-E706-4C68-A3C2-2053D27A7EA6}" srcId="{D6671125-CD4A-4B87-8BBF-D21E2B00A874}" destId="{4AA07BBC-18B4-473C-8970-E02F870E69F3}" srcOrd="3" destOrd="0" parTransId="{E54CAD79-35A8-4E86-9CF0-C0EE2B10AE54}" sibTransId="{1DDA0BF0-0718-4915-B7AB-A9A2F8232B39}"/>
    <dgm:cxn modelId="{55DF7EEC-ED58-4235-A3CB-FD7BA3B416DA}" srcId="{F74666F5-56D7-4363-9A4C-9FE7793F6A77}" destId="{2E707558-EBE3-47FF-A49D-C5BBBBB02EB3}" srcOrd="0" destOrd="0" parTransId="{8B6628E9-5699-4607-8E47-1B868212D1C7}" sibTransId="{35571CFA-9C30-4ABA-B51A-068B449B3F82}"/>
    <dgm:cxn modelId="{F098835E-6F7E-4908-A114-CB60820D565B}" type="presOf" srcId="{D6671125-CD4A-4B87-8BBF-D21E2B00A874}" destId="{44729B23-C312-400C-BA39-E176F9094F36}" srcOrd="0" destOrd="0" presId="urn:microsoft.com/office/officeart/2005/8/layout/chevron2"/>
    <dgm:cxn modelId="{8D67C290-CBCD-457A-90D3-BAEF983BC18C}" srcId="{C4723988-8CAB-49FB-AA70-C36FA7B58115}" destId="{05C4D1FC-8669-4393-B09D-ACF03DC48537}" srcOrd="0" destOrd="0" parTransId="{8383881C-35FB-4844-B725-B94120E46382}" sibTransId="{F4CE9B24-8583-496D-BF9F-52E93AF4FB6F}"/>
    <dgm:cxn modelId="{EADDD441-596D-4CA7-B9C1-04C0374D1223}" srcId="{D6671125-CD4A-4B87-8BBF-D21E2B00A874}" destId="{C4723988-8CAB-49FB-AA70-C36FA7B58115}" srcOrd="1" destOrd="0" parTransId="{B9F59B0A-7BB4-475C-A7E7-344A6F6D2D84}" sibTransId="{C49B521C-A010-4657-ACA5-A41086C0AD8B}"/>
    <dgm:cxn modelId="{F960038B-B5BF-4FC0-870E-8343A1C434F3}" srcId="{4AA07BBC-18B4-473C-8970-E02F870E69F3}" destId="{67F9182A-4630-4F8B-8D05-3B6E19305EDC}" srcOrd="0" destOrd="0" parTransId="{EFE36A4E-406C-4706-A318-7161672C13D8}" sibTransId="{D3DF5280-1349-44A6-BA2D-05881771A206}"/>
    <dgm:cxn modelId="{C1C07183-2D92-4BB9-B79C-DB883D5ACE17}" type="presOf" srcId="{4AA07BBC-18B4-473C-8970-E02F870E69F3}" destId="{5E0FE022-13E4-436C-95F9-ED95A3766017}" srcOrd="0" destOrd="0" presId="urn:microsoft.com/office/officeart/2005/8/layout/chevron2"/>
    <dgm:cxn modelId="{D3FEEBBA-ADD4-4920-9F70-9CC134CE2532}" srcId="{75BBFE80-300D-4C01-85F9-1351989D5890}" destId="{E1220925-D657-4AB6-B927-4F1E7D62FA48}" srcOrd="0" destOrd="0" parTransId="{960C44E5-F6C2-4328-8C6F-667D4D968FB1}" sibTransId="{66FE35C5-9528-4132-8B2F-4359DFBCB92E}"/>
    <dgm:cxn modelId="{CCB9FCEA-273F-47DB-8421-9792806CDB33}" srcId="{D6671125-CD4A-4B87-8BBF-D21E2B00A874}" destId="{F74666F5-56D7-4363-9A4C-9FE7793F6A77}" srcOrd="0" destOrd="0" parTransId="{335192E1-F090-4D68-8099-82B7F3ECA800}" sibTransId="{AAAF6C56-3BFC-485F-8612-1FF9797970A4}"/>
    <dgm:cxn modelId="{F7A94F23-12F0-4A66-9009-8ED5F7946FA7}" type="presParOf" srcId="{44729B23-C312-400C-BA39-E176F9094F36}" destId="{172E53CA-4D71-48BF-8A9C-4C7A53E3B0C8}" srcOrd="0" destOrd="0" presId="urn:microsoft.com/office/officeart/2005/8/layout/chevron2"/>
    <dgm:cxn modelId="{70F210C9-4365-45E7-8E0A-67EFE15EAE80}" type="presParOf" srcId="{172E53CA-4D71-48BF-8A9C-4C7A53E3B0C8}" destId="{D75F41DF-AF92-4765-A666-B5E252C3AA10}" srcOrd="0" destOrd="0" presId="urn:microsoft.com/office/officeart/2005/8/layout/chevron2"/>
    <dgm:cxn modelId="{5DB87B00-84C8-45DE-A8BD-455F52455B24}" type="presParOf" srcId="{172E53CA-4D71-48BF-8A9C-4C7A53E3B0C8}" destId="{BF518011-2D2E-4570-8F2C-9D2F099733C8}" srcOrd="1" destOrd="0" presId="urn:microsoft.com/office/officeart/2005/8/layout/chevron2"/>
    <dgm:cxn modelId="{B41C2B9A-2158-4784-BCF2-B45963D97A2C}" type="presParOf" srcId="{44729B23-C312-400C-BA39-E176F9094F36}" destId="{3B464FBC-502A-4309-9A08-DE846EC16054}" srcOrd="1" destOrd="0" presId="urn:microsoft.com/office/officeart/2005/8/layout/chevron2"/>
    <dgm:cxn modelId="{CD0DC7BE-9B96-45DA-8E0C-6E6DCC05B16B}" type="presParOf" srcId="{44729B23-C312-400C-BA39-E176F9094F36}" destId="{08908BB9-DF0C-4B1B-A169-EFB5B27CDAAF}" srcOrd="2" destOrd="0" presId="urn:microsoft.com/office/officeart/2005/8/layout/chevron2"/>
    <dgm:cxn modelId="{B7F09179-764E-4CFA-8E4F-04A7D7B2DD8F}" type="presParOf" srcId="{08908BB9-DF0C-4B1B-A169-EFB5B27CDAAF}" destId="{164DAD58-CA8B-463B-95DD-399F4B02EA1C}" srcOrd="0" destOrd="0" presId="urn:microsoft.com/office/officeart/2005/8/layout/chevron2"/>
    <dgm:cxn modelId="{5D4F4B2B-769B-4F96-95C3-0C5CEBA5AE53}" type="presParOf" srcId="{08908BB9-DF0C-4B1B-A169-EFB5B27CDAAF}" destId="{92763061-CC42-49BD-B380-2622143B6BF4}" srcOrd="1" destOrd="0" presId="urn:microsoft.com/office/officeart/2005/8/layout/chevron2"/>
    <dgm:cxn modelId="{68CAE649-B870-4EF7-AEF9-20B130ACB80A}" type="presParOf" srcId="{44729B23-C312-400C-BA39-E176F9094F36}" destId="{7A15D20D-8157-41CE-A34C-6B16CB2BCA4F}" srcOrd="3" destOrd="0" presId="urn:microsoft.com/office/officeart/2005/8/layout/chevron2"/>
    <dgm:cxn modelId="{DDAA2759-FD7B-462E-BEA0-2EB3AEBC2124}" type="presParOf" srcId="{44729B23-C312-400C-BA39-E176F9094F36}" destId="{91F200F2-5931-4562-9FEB-4BAD1F180BC5}" srcOrd="4" destOrd="0" presId="urn:microsoft.com/office/officeart/2005/8/layout/chevron2"/>
    <dgm:cxn modelId="{51058F28-0979-4F91-ADC8-40048EB8A674}" type="presParOf" srcId="{91F200F2-5931-4562-9FEB-4BAD1F180BC5}" destId="{3AD63745-F77F-41AE-BE8D-56DC0509F74F}" srcOrd="0" destOrd="0" presId="urn:microsoft.com/office/officeart/2005/8/layout/chevron2"/>
    <dgm:cxn modelId="{F28E25ED-5DEA-4CD3-B409-49012F1ABAF6}" type="presParOf" srcId="{91F200F2-5931-4562-9FEB-4BAD1F180BC5}" destId="{402B53A2-02AD-4C16-911B-D0D1932A8B9F}" srcOrd="1" destOrd="0" presId="urn:microsoft.com/office/officeart/2005/8/layout/chevron2"/>
    <dgm:cxn modelId="{3278665B-0E15-4B36-B38E-5F82A02C74B6}" type="presParOf" srcId="{44729B23-C312-400C-BA39-E176F9094F36}" destId="{CC61277F-A69F-4E8D-94C4-1A4A326CC22D}" srcOrd="5" destOrd="0" presId="urn:microsoft.com/office/officeart/2005/8/layout/chevron2"/>
    <dgm:cxn modelId="{9AF8205D-1A0E-4514-8DA4-76532DF43F27}" type="presParOf" srcId="{44729B23-C312-400C-BA39-E176F9094F36}" destId="{45EB8A7E-6C2A-4F99-9CD1-B1A84375B1E4}" srcOrd="6" destOrd="0" presId="urn:microsoft.com/office/officeart/2005/8/layout/chevron2"/>
    <dgm:cxn modelId="{6748CEFE-ED2C-461C-801E-E1245A768536}" type="presParOf" srcId="{45EB8A7E-6C2A-4F99-9CD1-B1A84375B1E4}" destId="{5E0FE022-13E4-436C-95F9-ED95A3766017}" srcOrd="0" destOrd="0" presId="urn:microsoft.com/office/officeart/2005/8/layout/chevron2"/>
    <dgm:cxn modelId="{4680116E-FD2C-403F-9C8F-45E1D7614C14}" type="presParOf" srcId="{45EB8A7E-6C2A-4F99-9CD1-B1A84375B1E4}" destId="{DFA48332-BE07-4D4D-AF56-4A5F87B880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CAFB0-0F9A-49E1-B7E5-ECE98F492D8F}">
      <dsp:nvSpPr>
        <dsp:cNvPr id="0" name=""/>
        <dsp:cNvSpPr/>
      </dsp:nvSpPr>
      <dsp:spPr>
        <a:xfrm rot="5400000">
          <a:off x="-152292" y="155410"/>
          <a:ext cx="1015283" cy="7106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-5400000">
        <a:off x="1" y="358466"/>
        <a:ext cx="710698" cy="304585"/>
      </dsp:txXfrm>
    </dsp:sp>
    <dsp:sp modelId="{12B288C7-ECF6-4ECB-A671-B44919DD98D4}">
      <dsp:nvSpPr>
        <dsp:cNvPr id="0" name=""/>
        <dsp:cNvSpPr/>
      </dsp:nvSpPr>
      <dsp:spPr>
        <a:xfrm rot="5400000">
          <a:off x="4471622" y="-3757805"/>
          <a:ext cx="659934" cy="81817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noProof="0" dirty="0" smtClean="0"/>
            <a:t>з одним аргументом, наприклад КОРІНЬ</a:t>
          </a:r>
          <a:r>
            <a:rPr lang="ru-RU" sz="2100" kern="1200" dirty="0" smtClean="0"/>
            <a:t>;</a:t>
          </a:r>
          <a:endParaRPr lang="ru-RU" sz="2100" kern="1200" dirty="0"/>
        </a:p>
      </dsp:txBody>
      <dsp:txXfrm rot="-5400000">
        <a:off x="710699" y="35333"/>
        <a:ext cx="8149566" cy="595504"/>
      </dsp:txXfrm>
    </dsp:sp>
    <dsp:sp modelId="{D47B26E6-44C0-4C62-BCC0-7FC24D5D35D1}">
      <dsp:nvSpPr>
        <dsp:cNvPr id="0" name=""/>
        <dsp:cNvSpPr/>
      </dsp:nvSpPr>
      <dsp:spPr>
        <a:xfrm rot="5400000">
          <a:off x="-152292" y="1020295"/>
          <a:ext cx="1015283" cy="7106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1" y="1223351"/>
        <a:ext cx="710698" cy="304585"/>
      </dsp:txXfrm>
    </dsp:sp>
    <dsp:sp modelId="{AE59C137-8F15-4005-8E20-8F46A4131F65}">
      <dsp:nvSpPr>
        <dsp:cNvPr id="0" name=""/>
        <dsp:cNvSpPr/>
      </dsp:nvSpPr>
      <dsp:spPr>
        <a:xfrm rot="5400000">
          <a:off x="4471622" y="-2892920"/>
          <a:ext cx="659934" cy="81817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noProof="0" dirty="0" smtClean="0"/>
            <a:t>з кількома аргументами, кількість яких фіксована, наприклад ОКРУГЛ;</a:t>
          </a:r>
        </a:p>
      </dsp:txBody>
      <dsp:txXfrm rot="-5400000">
        <a:off x="710699" y="900218"/>
        <a:ext cx="8149566" cy="595504"/>
      </dsp:txXfrm>
    </dsp:sp>
    <dsp:sp modelId="{E802530E-AB52-46DB-AD31-389C4E8A692E}">
      <dsp:nvSpPr>
        <dsp:cNvPr id="0" name=""/>
        <dsp:cNvSpPr/>
      </dsp:nvSpPr>
      <dsp:spPr>
        <a:xfrm rot="5400000">
          <a:off x="-152292" y="1885181"/>
          <a:ext cx="1015283" cy="7106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 smtClean="0"/>
        </a:p>
      </dsp:txBody>
      <dsp:txXfrm rot="-5400000">
        <a:off x="1" y="2088237"/>
        <a:ext cx="710698" cy="304585"/>
      </dsp:txXfrm>
    </dsp:sp>
    <dsp:sp modelId="{C5194BB6-8471-4692-A9C0-967E2D487F40}">
      <dsp:nvSpPr>
        <dsp:cNvPr id="0" name=""/>
        <dsp:cNvSpPr/>
      </dsp:nvSpPr>
      <dsp:spPr>
        <a:xfrm rot="5400000">
          <a:off x="4471622" y="-2028034"/>
          <a:ext cx="659934" cy="81817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noProof="0" dirty="0" smtClean="0"/>
            <a:t>з нефіксованим кількістю аргументів, наприклад </a:t>
          </a:r>
          <a:r>
            <a:rPr lang="ru-RU" sz="2100" kern="1200" dirty="0" smtClean="0"/>
            <a:t>МАКС;</a:t>
          </a:r>
        </a:p>
      </dsp:txBody>
      <dsp:txXfrm rot="-5400000">
        <a:off x="710699" y="1765104"/>
        <a:ext cx="8149566" cy="595504"/>
      </dsp:txXfrm>
    </dsp:sp>
    <dsp:sp modelId="{448CF3C0-6DD7-41E5-BE44-C461E0D80E44}">
      <dsp:nvSpPr>
        <dsp:cNvPr id="0" name=""/>
        <dsp:cNvSpPr/>
      </dsp:nvSpPr>
      <dsp:spPr>
        <a:xfrm rot="5400000">
          <a:off x="-152292" y="2750066"/>
          <a:ext cx="1015283" cy="7106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 smtClean="0"/>
        </a:p>
      </dsp:txBody>
      <dsp:txXfrm rot="-5400000">
        <a:off x="1" y="2953122"/>
        <a:ext cx="710698" cy="304585"/>
      </dsp:txXfrm>
    </dsp:sp>
    <dsp:sp modelId="{DFC92E7E-9420-4288-826B-3BCFBD3C846F}">
      <dsp:nvSpPr>
        <dsp:cNvPr id="0" name=""/>
        <dsp:cNvSpPr/>
      </dsp:nvSpPr>
      <dsp:spPr>
        <a:xfrm rot="5400000">
          <a:off x="4471622" y="-1163149"/>
          <a:ext cx="659934" cy="81817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noProof="0" dirty="0" smtClean="0"/>
            <a:t>з необов'язковими аргументами, наприклад </a:t>
          </a:r>
          <a:r>
            <a:rPr lang="ru-RU" sz="2100" kern="1200" dirty="0" smtClean="0"/>
            <a:t>РАНГ.</a:t>
          </a:r>
        </a:p>
      </dsp:txBody>
      <dsp:txXfrm rot="-5400000">
        <a:off x="710699" y="2629989"/>
        <a:ext cx="8149566" cy="595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4E4A1-D3F3-4CD2-A42F-3C35C5AAD2C6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1" y="395096"/>
        <a:ext cx="788987" cy="338137"/>
      </dsp:txXfrm>
    </dsp:sp>
    <dsp:sp modelId="{2A595FD2-8B40-4541-9FD5-04FB4244C99D}">
      <dsp:nvSpPr>
        <dsp:cNvPr id="0" name=""/>
        <dsp:cNvSpPr/>
      </dsp:nvSpPr>
      <dsp:spPr>
        <a:xfrm rot="5400000">
          <a:off x="4168638" y="-3379049"/>
          <a:ext cx="732631" cy="74919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smtClean="0"/>
            <a:t>використовувати список функцій кнопки категорії функцій в групі</a:t>
          </a:r>
          <a:endParaRPr lang="uk-UA" sz="2000" kern="1200" noProof="0"/>
        </a:p>
      </dsp:txBody>
      <dsp:txXfrm rot="-5400000">
        <a:off x="788988" y="36365"/>
        <a:ext cx="7456168" cy="661103"/>
      </dsp:txXfrm>
    </dsp:sp>
    <dsp:sp modelId="{E1617C0E-08B6-45FA-BC9F-E314714092FA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 noProof="0"/>
        </a:p>
      </dsp:txBody>
      <dsp:txXfrm rot="-5400000">
        <a:off x="1" y="1373653"/>
        <a:ext cx="788987" cy="338137"/>
      </dsp:txXfrm>
    </dsp:sp>
    <dsp:sp modelId="{BF513163-3EB3-4C4B-A14C-94A84CD0E953}">
      <dsp:nvSpPr>
        <dsp:cNvPr id="0" name=""/>
        <dsp:cNvSpPr/>
      </dsp:nvSpPr>
      <dsp:spPr>
        <a:xfrm rot="5400000">
          <a:off x="4168638" y="-2400491"/>
          <a:ext cx="732631" cy="74919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smtClean="0"/>
            <a:t>Бібліотека функцій вкладки Формули на Стрічці;</a:t>
          </a:r>
        </a:p>
      </dsp:txBody>
      <dsp:txXfrm rot="-5400000">
        <a:off x="788988" y="1014923"/>
        <a:ext cx="7456168" cy="661103"/>
      </dsp:txXfrm>
    </dsp:sp>
    <dsp:sp modelId="{0B4C9174-552C-484E-9E1D-B0E1CFEC7C95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 noProof="0" smtClean="0"/>
        </a:p>
      </dsp:txBody>
      <dsp:txXfrm rot="-5400000">
        <a:off x="1" y="2352210"/>
        <a:ext cx="788987" cy="338137"/>
      </dsp:txXfrm>
    </dsp:sp>
    <dsp:sp modelId="{3887AC69-066E-48CA-B115-B0C505BF2522}">
      <dsp:nvSpPr>
        <dsp:cNvPr id="0" name=""/>
        <dsp:cNvSpPr/>
      </dsp:nvSpPr>
      <dsp:spPr>
        <a:xfrm rot="5400000">
          <a:off x="4168638" y="-1421934"/>
          <a:ext cx="732631" cy="74919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виконати Формули, Бібліотека функцій, Вставити функцію або вибрати кнопку Вставити функцію      Рядки формул;</a:t>
          </a:r>
        </a:p>
      </dsp:txBody>
      <dsp:txXfrm rot="-5400000">
        <a:off x="788988" y="1993480"/>
        <a:ext cx="7456168" cy="661103"/>
      </dsp:txXfrm>
    </dsp:sp>
    <dsp:sp modelId="{CBCBBD58-BC49-4500-9B99-165CA30A8E69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 noProof="0" smtClean="0"/>
        </a:p>
      </dsp:txBody>
      <dsp:txXfrm rot="-5400000">
        <a:off x="1" y="3330768"/>
        <a:ext cx="788987" cy="338137"/>
      </dsp:txXfrm>
    </dsp:sp>
    <dsp:sp modelId="{CEC86116-85D4-4C40-8682-8ECAB17DBAE4}">
      <dsp:nvSpPr>
        <dsp:cNvPr id="0" name=""/>
        <dsp:cNvSpPr/>
      </dsp:nvSpPr>
      <dsp:spPr>
        <a:xfrm rot="5400000">
          <a:off x="4168638" y="-443376"/>
          <a:ext cx="732631" cy="74919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ввести функцію безпосередньо в клітинку або в поле Рядки формул.</a:t>
          </a:r>
          <a:endParaRPr lang="uk-UA" sz="2000" kern="1200" noProof="0" dirty="0"/>
        </a:p>
      </dsp:txBody>
      <dsp:txXfrm rot="-5400000">
        <a:off x="788988" y="2972038"/>
        <a:ext cx="7456168" cy="6611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594A8-264A-446D-999D-62EAF5817752}">
      <dsp:nvSpPr>
        <dsp:cNvPr id="0" name=""/>
        <dsp:cNvSpPr/>
      </dsp:nvSpPr>
      <dsp:spPr>
        <a:xfrm rot="5400000">
          <a:off x="-179654" y="180084"/>
          <a:ext cx="1197695" cy="8383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419624"/>
        <a:ext cx="838387" cy="359308"/>
      </dsp:txXfrm>
    </dsp:sp>
    <dsp:sp modelId="{A9181412-75B2-482A-B395-194C641A015D}">
      <dsp:nvSpPr>
        <dsp:cNvPr id="0" name=""/>
        <dsp:cNvSpPr/>
      </dsp:nvSpPr>
      <dsp:spPr>
        <a:xfrm rot="5400000">
          <a:off x="4494438" y="-3655621"/>
          <a:ext cx="778502" cy="80906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</a:t>
          </a:r>
          <a:r>
            <a:rPr lang="uk-UA" sz="1500" kern="1200" noProof="0" dirty="0" err="1" smtClean="0"/>
            <a:t>ибрати</a:t>
          </a:r>
          <a:r>
            <a:rPr lang="uk-UA" sz="1500" kern="1200" noProof="0" dirty="0" smtClean="0"/>
            <a:t> кнопку Згорнути       відповідного поля для введення аргументу функції (після цього вікно Аргументи функції змінює свій вигляд: в ньому, крім рядка заголовка, залишається тільки це поле, а кнопка Згорнути замінюється на кнопку Розгорнути).</a:t>
          </a:r>
          <a:endParaRPr lang="uk-UA" sz="1500" kern="1200" noProof="0" dirty="0"/>
        </a:p>
      </dsp:txBody>
      <dsp:txXfrm rot="-5400000">
        <a:off x="838388" y="38432"/>
        <a:ext cx="8052601" cy="702496"/>
      </dsp:txXfrm>
    </dsp:sp>
    <dsp:sp modelId="{B2A13594-533F-48F4-91F0-60690742B97E}">
      <dsp:nvSpPr>
        <dsp:cNvPr id="0" name=""/>
        <dsp:cNvSpPr/>
      </dsp:nvSpPr>
      <dsp:spPr>
        <a:xfrm rot="5400000">
          <a:off x="-179654" y="1230259"/>
          <a:ext cx="1197695" cy="8383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 noProof="0"/>
        </a:p>
      </dsp:txBody>
      <dsp:txXfrm rot="-5400000">
        <a:off x="1" y="1469799"/>
        <a:ext cx="838387" cy="359308"/>
      </dsp:txXfrm>
    </dsp:sp>
    <dsp:sp modelId="{2422DBF9-BBB3-4729-B6B7-D6DC6A46D31E}">
      <dsp:nvSpPr>
        <dsp:cNvPr id="0" name=""/>
        <dsp:cNvSpPr/>
      </dsp:nvSpPr>
      <dsp:spPr>
        <a:xfrm rot="5400000">
          <a:off x="4494438" y="-2605446"/>
          <a:ext cx="778502" cy="80906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noProof="0" smtClean="0"/>
            <a:t>Виділити потрібні комірки (посилання на виділені клітинки автоматитично вставляються у відповідне поле і в формулу;</a:t>
          </a:r>
        </a:p>
      </dsp:txBody>
      <dsp:txXfrm rot="-5400000">
        <a:off x="838388" y="1088607"/>
        <a:ext cx="8052601" cy="702496"/>
      </dsp:txXfrm>
    </dsp:sp>
    <dsp:sp modelId="{286D302B-62F9-4715-BC7A-798FB0404918}">
      <dsp:nvSpPr>
        <dsp:cNvPr id="0" name=""/>
        <dsp:cNvSpPr/>
      </dsp:nvSpPr>
      <dsp:spPr>
        <a:xfrm rot="5400000">
          <a:off x="-179654" y="2280433"/>
          <a:ext cx="1197695" cy="8383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 noProof="0" smtClean="0"/>
        </a:p>
      </dsp:txBody>
      <dsp:txXfrm rot="-5400000">
        <a:off x="1" y="2519973"/>
        <a:ext cx="838387" cy="359308"/>
      </dsp:txXfrm>
    </dsp:sp>
    <dsp:sp modelId="{F29F3A32-C050-44A9-A045-E3891A4DD998}">
      <dsp:nvSpPr>
        <dsp:cNvPr id="0" name=""/>
        <dsp:cNvSpPr/>
      </dsp:nvSpPr>
      <dsp:spPr>
        <a:xfrm rot="5400000">
          <a:off x="4494438" y="-1555271"/>
          <a:ext cx="778502" cy="80906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noProof="0" smtClean="0"/>
            <a:t>Вибрати кнопку Розгорнути (після цього вікно Аргументи функції відновлює свій попередній вигляд).</a:t>
          </a:r>
        </a:p>
      </dsp:txBody>
      <dsp:txXfrm rot="-5400000">
        <a:off x="838388" y="2138782"/>
        <a:ext cx="8052601" cy="702496"/>
      </dsp:txXfrm>
    </dsp:sp>
    <dsp:sp modelId="{CAF686F8-9199-4BE4-AEA8-EB3B36A7FA28}">
      <dsp:nvSpPr>
        <dsp:cNvPr id="0" name=""/>
        <dsp:cNvSpPr/>
      </dsp:nvSpPr>
      <dsp:spPr>
        <a:xfrm rot="5400000">
          <a:off x="-179654" y="3330608"/>
          <a:ext cx="1197695" cy="8383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 noProof="0" smtClean="0"/>
        </a:p>
      </dsp:txBody>
      <dsp:txXfrm rot="-5400000">
        <a:off x="1" y="3570148"/>
        <a:ext cx="838387" cy="359308"/>
      </dsp:txXfrm>
    </dsp:sp>
    <dsp:sp modelId="{0E5993EC-DD7F-4307-94F4-6853E1334508}">
      <dsp:nvSpPr>
        <dsp:cNvPr id="0" name=""/>
        <dsp:cNvSpPr/>
      </dsp:nvSpPr>
      <dsp:spPr>
        <a:xfrm rot="5400000">
          <a:off x="4494438" y="-505097"/>
          <a:ext cx="778502" cy="80906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noProof="0" smtClean="0"/>
            <a:t>При необхідності повторити кроки 1-3 для інших аргументів функції.</a:t>
          </a:r>
          <a:endParaRPr lang="uk-UA" sz="1500" kern="1200" noProof="0"/>
        </a:p>
      </dsp:txBody>
      <dsp:txXfrm rot="-5400000">
        <a:off x="838388" y="3188956"/>
        <a:ext cx="8052601" cy="7024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F41DF-AF92-4765-A666-B5E252C3AA10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1" y="437452"/>
        <a:ext cx="867844" cy="371933"/>
      </dsp:txXfrm>
    </dsp:sp>
    <dsp:sp modelId="{BF518011-2D2E-4570-8F2C-9D2F099733C8}">
      <dsp:nvSpPr>
        <dsp:cNvPr id="0" name=""/>
        <dsp:cNvSpPr/>
      </dsp:nvSpPr>
      <dsp:spPr>
        <a:xfrm rot="5400000">
          <a:off x="4423606" y="-3552231"/>
          <a:ext cx="805855" cy="7917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noProof="0" dirty="0" smtClean="0"/>
            <a:t>При виборі функції зі списку кнопки </a:t>
          </a:r>
          <a:r>
            <a:rPr lang="uk-UA" sz="1200" kern="1200" noProof="0" dirty="0" err="1" smtClean="0"/>
            <a:t>Автосума</a:t>
          </a:r>
          <a:r>
            <a:rPr lang="uk-UA" sz="1200" kern="1200" noProof="0" dirty="0" smtClean="0"/>
            <a:t>, яка знаходиться в групі Бібліотека функцій вкладки Формули на Стрічці, або кнопки Сума, яка знаходиться в групі Редагування вкладки Основне, вікно Аргументи функції не відкривається, а починається введення функції безпосередньо в клітинку.</a:t>
          </a:r>
          <a:endParaRPr lang="uk-UA" sz="1200" kern="1200" noProof="0" dirty="0"/>
        </a:p>
      </dsp:txBody>
      <dsp:txXfrm rot="-5400000">
        <a:off x="867844" y="42870"/>
        <a:ext cx="7878041" cy="727177"/>
      </dsp:txXfrm>
    </dsp:sp>
    <dsp:sp modelId="{164DAD58-CA8B-463B-95DD-399F4B02EA1C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500" kern="1200" noProof="0"/>
        </a:p>
      </dsp:txBody>
      <dsp:txXfrm rot="-5400000">
        <a:off x="1" y="1530493"/>
        <a:ext cx="867844" cy="371933"/>
      </dsp:txXfrm>
    </dsp:sp>
    <dsp:sp modelId="{92763061-CC42-49BD-B380-2622143B6BF4}">
      <dsp:nvSpPr>
        <dsp:cNvPr id="0" name=""/>
        <dsp:cNvSpPr/>
      </dsp:nvSpPr>
      <dsp:spPr>
        <a:xfrm rot="5400000">
          <a:off x="4423606" y="-2459190"/>
          <a:ext cx="805855" cy="7917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noProof="0" dirty="0" smtClean="0"/>
            <a:t>Список будь кнопки групи Бібліотека функцій вкладки Формули на Стрічці містить команду Інші функції або Вставити функцію, вибір якої відкриває вікно Майстер функцій.</a:t>
          </a:r>
        </a:p>
      </dsp:txBody>
      <dsp:txXfrm rot="-5400000">
        <a:off x="867844" y="1135911"/>
        <a:ext cx="7878041" cy="727177"/>
      </dsp:txXfrm>
    </dsp:sp>
    <dsp:sp modelId="{3AD63745-F77F-41AE-BE8D-56DC0509F74F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500" kern="1200" noProof="0" smtClean="0"/>
        </a:p>
      </dsp:txBody>
      <dsp:txXfrm rot="-5400000">
        <a:off x="1" y="2623534"/>
        <a:ext cx="867844" cy="371933"/>
      </dsp:txXfrm>
    </dsp:sp>
    <dsp:sp modelId="{402B53A2-02AD-4C16-911B-D0D1932A8B9F}">
      <dsp:nvSpPr>
        <dsp:cNvPr id="0" name=""/>
        <dsp:cNvSpPr/>
      </dsp:nvSpPr>
      <dsp:spPr>
        <a:xfrm rot="5400000">
          <a:off x="4423606" y="-1366149"/>
          <a:ext cx="805855" cy="7917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noProof="0" dirty="0" smtClean="0"/>
            <a:t>Після початку введення формули (знака =) поле Ім'я змінюється на поле Функції і в ньому з'являється ім'я функції, яка використовувалася останньою. Вибравши кнопку цього поля, побачимо список імен 10 функцій, які використовувалися останніми. Це  поле можна також використовувати для введення імен функцій в формулу, зокрема при введенні функції як аргумент іншої функції.</a:t>
          </a:r>
        </a:p>
      </dsp:txBody>
      <dsp:txXfrm rot="-5400000">
        <a:off x="867844" y="2228952"/>
        <a:ext cx="7878041" cy="727177"/>
      </dsp:txXfrm>
    </dsp:sp>
    <dsp:sp modelId="{5E0FE022-13E4-436C-95F9-ED95A3766017}">
      <dsp:nvSpPr>
        <dsp:cNvPr id="0" name=""/>
        <dsp:cNvSpPr/>
      </dsp:nvSpPr>
      <dsp:spPr>
        <a:xfrm rot="5400000">
          <a:off x="-185966" y="3468621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500" kern="1200" noProof="0" smtClean="0"/>
        </a:p>
      </dsp:txBody>
      <dsp:txXfrm rot="-5400000">
        <a:off x="1" y="3716576"/>
        <a:ext cx="867844" cy="371933"/>
      </dsp:txXfrm>
    </dsp:sp>
    <dsp:sp modelId="{DFA48332-BE07-4D4D-AF56-4A5F87B8804D}">
      <dsp:nvSpPr>
        <dsp:cNvPr id="0" name=""/>
        <dsp:cNvSpPr/>
      </dsp:nvSpPr>
      <dsp:spPr>
        <a:xfrm rot="5400000">
          <a:off x="4423606" y="-273107"/>
          <a:ext cx="805855" cy="7917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noProof="0" dirty="0" smtClean="0"/>
            <a:t>Іноді, коли йдеться про результат деякої функції, кажуть, що функція повертає результат.</a:t>
          </a:r>
          <a:endParaRPr lang="uk-UA" sz="1200" kern="1200" noProof="0" dirty="0"/>
        </a:p>
      </dsp:txBody>
      <dsp:txXfrm rot="-5400000">
        <a:off x="867844" y="3321994"/>
        <a:ext cx="7878041" cy="727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AEA932-2BB4-4F9C-8774-5709AF8A8C1B}" type="datetimeFigureOut">
              <a:rPr lang="en-US"/>
              <a:pPr>
                <a:defRPr/>
              </a:pPr>
              <a:t>2/26/2013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E196B9-3F93-4E8F-A245-6178F6ED5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03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957397-C989-4183-A1DD-82161453336B}" type="datetimeFigureOut">
              <a:rPr lang="en-US"/>
              <a:pPr>
                <a:defRPr/>
              </a:pPr>
              <a:t>2/26/2013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C83869-AD88-43B3-A1CB-81F65E025B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02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08744F-8209-4796-A033-1A1971AEA2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-1574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-1574" y="381000"/>
              <a:ext cx="9144000" cy="609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D94E4-3629-46FC-9498-F60C090B6C16}" type="datetime1">
              <a:rPr lang="uk-UA"/>
              <a:pPr>
                <a:defRPr/>
              </a:pPr>
              <a:t>26.02.2013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Презентації Кравчук Г.Т.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CCA1-B6AB-402E-A81A-65C897B9E0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574" y="0"/>
            <a:chExt cx="9145574" cy="6858000"/>
          </a:xfrm>
        </p:grpSpPr>
        <p:sp>
          <p:nvSpPr>
            <p:cNvPr id="5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-1574" y="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-1574" y="655320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5"/>
            <p:cNvCxnSpPr/>
            <p:nvPr/>
          </p:nvCxnSpPr>
          <p:spPr>
            <a:xfrm>
              <a:off x="-1574" y="381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E39E-8AAC-4B55-B810-8E926480D5D5}" type="datetime1">
              <a:rPr lang="uk-UA"/>
              <a:pPr>
                <a:defRPr/>
              </a:pPr>
              <a:t>26.02.2013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Презентації Кравчук Г.Т.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B9012-2222-4B28-9D8D-AC0B81CF75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D20F0-1B2B-43A8-9E97-06BE0E7AE588}" type="datetime1">
              <a:rPr lang="uk-UA"/>
              <a:pPr>
                <a:defRPr/>
              </a:pPr>
              <a:t>26.02.2013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Презентації Кравчук Г.Т.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48A23-0CC1-4BCD-8DD4-4D1F4F403A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36199-648E-4865-8A2A-732C95ECC733}" type="datetime1">
              <a:rPr lang="uk-UA"/>
              <a:pPr>
                <a:defRPr/>
              </a:pPr>
              <a:t>26.02.2013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Презентації Кравчук Г.Т.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80FB-451B-4EA3-932B-21C04D268C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FEAE6-BC9C-4A66-8C1A-46F0B1C5C5F4}" type="datetime1">
              <a:rPr lang="uk-UA"/>
              <a:pPr>
                <a:defRPr/>
              </a:pPr>
              <a:t>26.02.2013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Презентації Кравчук Г.Т.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7593C-7EBD-450B-908B-792022CCE6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EDFA0-8FF6-40A2-822B-0DDD64896989}" type="datetime1">
              <a:rPr lang="uk-UA"/>
              <a:pPr>
                <a:defRPr/>
              </a:pPr>
              <a:t>26.02.2013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Презентації Кравчук Г.Т.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5ACC0-97DE-4FCA-B13A-CDEC65B425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35EF-0718-4978-862E-730B4C2489A6}" type="datetime1">
              <a:rPr lang="uk-UA"/>
              <a:pPr>
                <a:defRPr/>
              </a:pPr>
              <a:t>26.02.2013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Презентації Кравчук Г.Т.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11B18-E4CE-433C-9622-8DA44AE2F1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1032" name="Rectangle 6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48031D-D43E-46D4-A8D9-F7D049BB7E3E}" type="datetime1">
              <a:rPr lang="uk-UA"/>
              <a:pPr>
                <a:defRPr/>
              </a:pPr>
              <a:t>26.02.2013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Презентації Кравчук Г.Т.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D78A99-CE73-4E36-AE42-27DDF17EAF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59" r:id="rId2"/>
    <p:sldLayoutId id="2147483767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400"/>
        </a:spcAft>
        <a:buFont typeface="Arial" charset="0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subTitle" idx="1"/>
          </p:nvPr>
        </p:nvSpPr>
        <p:spPr bwMode="auto">
          <a:xfrm>
            <a:off x="1691680" y="1484784"/>
            <a:ext cx="6400800" cy="2328664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uk-UA" sz="8800" b="1" dirty="0" smtClean="0">
                <a:solidFill>
                  <a:schemeClr val="tx1"/>
                </a:solidFill>
              </a:rPr>
              <a:t>Електронні таблиці</a:t>
            </a:r>
            <a:endParaRPr lang="ru-RU" sz="8800" b="1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323850" y="4495800"/>
            <a:ext cx="8496300" cy="1362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/>
              <a:t>Функції</a:t>
            </a:r>
            <a:r>
              <a:rPr lang="ru-RU" b="1" dirty="0" smtClean="0"/>
              <a:t> в </a:t>
            </a:r>
            <a:r>
              <a:rPr lang="ru-RU" b="1" dirty="0" err="1" smtClean="0"/>
              <a:t>електронних</a:t>
            </a:r>
            <a:r>
              <a:rPr lang="ru-RU" b="1" dirty="0" smtClean="0"/>
              <a:t> </a:t>
            </a:r>
            <a:r>
              <a:rPr lang="ru-RU" b="1" dirty="0" err="1" smtClean="0"/>
              <a:t>таблицях</a:t>
            </a:r>
            <a:r>
              <a:rPr lang="ru-RU" b="1" dirty="0" smtClean="0"/>
              <a:t> та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використання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uk-UA" dirty="0" smtClean="0"/>
              <a:t>Вставити функцію у формулу можна кількома способами</a:t>
            </a:r>
            <a:r>
              <a:rPr lang="ru-RU" dirty="0" smtClean="0"/>
              <a:t>: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b="1" dirty="0" smtClean="0"/>
              <a:t>Вставлення функції у формулу</a:t>
            </a:r>
            <a:endParaRPr lang="uk-UA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12E8D-F463-4F58-9AC4-C74E243D91C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467544" y="2132856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163" y="4452938"/>
            <a:ext cx="287337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950" y="1600200"/>
            <a:ext cx="7127875" cy="2981325"/>
          </a:xfrm>
        </p:spPr>
        <p:txBody>
          <a:bodyPr>
            <a:normAutofit fontScale="77500" lnSpcReduction="20000"/>
          </a:bodyPr>
          <a:lstStyle/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Відкривши список однієї з кнопок категорій функцій, можна вибрати ім'я необхідної функції. При наведенні покажчика на ім'я функції, спливає коротка підказка про її призначення. Після вибору імені функції в поточну комірку автоматично вставляється знак = (якщо в цю клітинку введення формули ще не починалося), ім'я функції і пара круглих дужок, а також відкривається вікно Аргументи функції з полями для введення аргументів цієї функції.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796D0-7D84-40B9-8336-EC73A68AB88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60350"/>
            <a:ext cx="505142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7575" y="115888"/>
            <a:ext cx="1876425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288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4508500"/>
            <a:ext cx="4392613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4525963"/>
          </a:xfrm>
        </p:spPr>
        <p:txBody>
          <a:bodyPr/>
          <a:lstStyle/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Якщо функція має фіксовану кількість аргументів, то вікно Аргументи функції відразу містить відповідну кількість полів для їх введення. Якщо функція має нефіксоване кількість аргументів, то у вікні спочатку з'являється кілька полів, а потім, в процесі введення аргументів, з'являються відповідні поля.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0E86B-6D6A-43BC-B616-2D9C50F7D29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789363"/>
            <a:ext cx="52387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316412" cy="4525963"/>
          </a:xfrm>
        </p:spPr>
        <p:txBody>
          <a:bodyPr>
            <a:normAutofit lnSpcReduction="10000"/>
          </a:bodyPr>
          <a:lstStyle/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Якщо аргументом є число або текст, то його потрібно вводити в поле з клавіатури. 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Якщо аргументом є посилання на клітинки, то його можна вводити або з клавіатури, або виділити відповідні клітинки з використанням миші.</a:t>
            </a:r>
            <a:endParaRPr lang="uk-UA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b="1" dirty="0" err="1" smtClean="0"/>
              <a:t>Задання</a:t>
            </a:r>
            <a:r>
              <a:rPr lang="uk-UA" b="1" dirty="0" smtClean="0"/>
              <a:t> аргументів функцій</a:t>
            </a:r>
            <a:endParaRPr lang="uk-UA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58FAB-6577-41BB-BF64-D7D2FBD62F3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775"/>
            <a:ext cx="4459288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67113"/>
            <a:ext cx="4398963" cy="27130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07504" y="1600201"/>
          <a:ext cx="8928992" cy="43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err="1" smtClean="0"/>
              <a:t>Введення</a:t>
            </a:r>
            <a:r>
              <a:rPr lang="ru-RU" b="1" dirty="0" smtClean="0"/>
              <a:t> </a:t>
            </a:r>
            <a:r>
              <a:rPr lang="ru-RU" b="1" dirty="0" err="1" smtClean="0"/>
              <a:t>посилань</a:t>
            </a:r>
            <a:r>
              <a:rPr lang="ru-RU" b="1" dirty="0" smtClean="0"/>
              <a:t> на </a:t>
            </a:r>
            <a:r>
              <a:rPr lang="ru-RU" b="1" dirty="0" err="1" smtClean="0"/>
              <a:t>клітинки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використанням</a:t>
            </a:r>
            <a:r>
              <a:rPr lang="ru-RU" b="1" dirty="0" smtClean="0"/>
              <a:t> </a:t>
            </a:r>
            <a:r>
              <a:rPr lang="ru-RU" b="1" dirty="0" err="1" smtClean="0"/>
              <a:t>миші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9E63E-50AC-4501-B3F7-92ADA7F485A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44850" y="1577975"/>
            <a:ext cx="31591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2275" y="5661025"/>
            <a:ext cx="6419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8856662" cy="1900238"/>
          </a:xfrm>
        </p:spPr>
        <p:txBody>
          <a:bodyPr>
            <a:normAutofit fontScale="62500" lnSpcReduction="20000"/>
          </a:bodyPr>
          <a:lstStyle/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Для деяких функцій Excel 2007 автоматично пропонує перший аргумент. Наприклад, для функції </a:t>
            </a:r>
            <a:r>
              <a:rPr lang="uk-UA" dirty="0" err="1" smtClean="0"/>
              <a:t>СУММ</a:t>
            </a:r>
            <a:r>
              <a:rPr lang="uk-UA" dirty="0" smtClean="0"/>
              <a:t> пропонується знайти суму чисел з діапазону клітинок, заповнених числовими даними, які знаходяться над клітинкою з формулою або зліва від неї, якщо верхній діапазон комірок порожній. Як завжди, можна прийняти цю пропозицію або ввести замість цього аргументу інший.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Після введення в поля всіх потрібних аргументів функції необхідно вибрати кнопку ОК.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077A2-5A23-48F5-BBD6-755F6D16E53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8438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357563"/>
            <a:ext cx="5894388" cy="29860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388" y="1600200"/>
            <a:ext cx="8856662" cy="1684338"/>
          </a:xfrm>
        </p:spPr>
        <p:txBody>
          <a:bodyPr>
            <a:normAutofit fontScale="70000" lnSpcReduction="20000"/>
          </a:bodyPr>
          <a:lstStyle/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Вікно Аргументи функції містить коментарі про призначення даної функції і її аргументів. Крім того, під час введення аргументів праворуч від поля з'являються їх значення та в інформаційній частині вікна відображаються поточні результати обчислення. Для отримання більш детальної інформації по цієї функції можна вибрати посилання Довідка з цієї функції.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b="1" dirty="0" smtClean="0"/>
              <a:t>Коментарі  про призначення даної функції і її аргументів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9DD37-0752-497E-8011-6D5EBD9A603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3141663"/>
            <a:ext cx="6524625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316412" cy="4781550"/>
          </a:xfrm>
        </p:spPr>
        <p:txBody>
          <a:bodyPr>
            <a:normAutofit fontScale="77500" lnSpcReduction="20000"/>
          </a:bodyPr>
          <a:lstStyle/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Якщо виконати </a:t>
            </a:r>
            <a:r>
              <a:rPr lang="uk-UA" b="1" dirty="0" smtClean="0">
                <a:solidFill>
                  <a:srgbClr val="FFFF00"/>
                </a:solidFill>
              </a:rPr>
              <a:t>Формули, Бібліотека функцій, Вставити функцію</a:t>
            </a:r>
            <a:r>
              <a:rPr lang="uk-UA" dirty="0" smtClean="0"/>
              <a:t> або вибрати кнопку </a:t>
            </a:r>
            <a:r>
              <a:rPr lang="uk-UA" b="1" dirty="0" smtClean="0">
                <a:solidFill>
                  <a:srgbClr val="FFFF00"/>
                </a:solidFill>
              </a:rPr>
              <a:t>Вставити функцію Рядка формул</a:t>
            </a:r>
            <a:r>
              <a:rPr lang="uk-UA" dirty="0" smtClean="0"/>
              <a:t>, то відкриється </a:t>
            </a:r>
            <a:r>
              <a:rPr lang="uk-UA" b="1" dirty="0" smtClean="0"/>
              <a:t>вікно Майстер функцій</a:t>
            </a:r>
            <a:r>
              <a:rPr lang="uk-UA" dirty="0" smtClean="0"/>
              <a:t>. 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У цьому вікні в списку поля </a:t>
            </a:r>
            <a:r>
              <a:rPr lang="uk-UA" b="1" dirty="0" smtClean="0">
                <a:solidFill>
                  <a:srgbClr val="FFFF00"/>
                </a:solidFill>
              </a:rPr>
              <a:t>Категорія</a:t>
            </a:r>
            <a:r>
              <a:rPr lang="uk-UA" dirty="0" smtClean="0"/>
              <a:t> можна вибрати потрібну категорію, після чого в списку поля </a:t>
            </a:r>
            <a:r>
              <a:rPr lang="uk-UA" b="1" dirty="0" smtClean="0">
                <a:solidFill>
                  <a:srgbClr val="FFFF00"/>
                </a:solidFill>
              </a:rPr>
              <a:t>Виберіть функцію </a:t>
            </a:r>
            <a:r>
              <a:rPr lang="uk-UA" dirty="0" smtClean="0"/>
              <a:t>вибрати потрібну функцію. Після вибору кнопки </a:t>
            </a:r>
            <a:r>
              <a:rPr lang="uk-UA" b="1" dirty="0" smtClean="0">
                <a:solidFill>
                  <a:srgbClr val="FFFF00"/>
                </a:solidFill>
              </a:rPr>
              <a:t>ОК</a:t>
            </a:r>
            <a:r>
              <a:rPr lang="uk-UA" dirty="0" smtClean="0"/>
              <a:t> відкривається вікно </a:t>
            </a:r>
            <a:r>
              <a:rPr lang="uk-UA" b="1" dirty="0" smtClean="0">
                <a:solidFill>
                  <a:srgbClr val="FFFF00"/>
                </a:solidFill>
              </a:rPr>
              <a:t>Аргументи функції </a:t>
            </a:r>
            <a:r>
              <a:rPr lang="uk-UA" dirty="0" smtClean="0"/>
              <a:t>і далі введення функції в формулу відбувається аналогічно способу, розглянутому вище.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b="1" dirty="0" smtClean="0"/>
              <a:t>Вставлення функції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2647F8-2880-4DFB-BA78-3EE14C9EB82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628775"/>
            <a:ext cx="5429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349500"/>
            <a:ext cx="4038600" cy="353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6264275" cy="4205288"/>
          </a:xfrm>
        </p:spPr>
        <p:txBody>
          <a:bodyPr>
            <a:normAutofit fontScale="77500" lnSpcReduction="20000"/>
          </a:bodyPr>
          <a:lstStyle/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Можна також ввести функцію в формулу безпосередньо в клітинку або в поле Рядки формул. Вводити з клавіатури імена функцій і посилання можна як малими, так і великими літерами.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Після введення першої літери імені функції відкривається список імен функцій, які починаються з цієї букви. Введення наступної букви імені буде змінювати список. Для вибору функції з відкритого списку потрібно двічі клацнути на імені необхідної функції або встановити курсор на імені функції (при цьому спливає коментар про призначення цієї функції) і натиснути клавішу </a:t>
            </a:r>
            <a:r>
              <a:rPr lang="uk-UA" dirty="0" err="1" smtClean="0"/>
              <a:t>Tab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b="1" dirty="0" smtClean="0"/>
              <a:t>Введення функції 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53F2C-6DB7-4381-B34B-796D5DFCF08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15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1557338"/>
            <a:ext cx="1533525" cy="2190750"/>
          </a:xfrm>
          <a:noFill/>
        </p:spPr>
      </p:pic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3789363"/>
            <a:ext cx="19431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732463"/>
            <a:ext cx="6677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0825" y="1600200"/>
            <a:ext cx="8713788" cy="4781550"/>
          </a:xfrm>
        </p:spPr>
        <p:txBody>
          <a:bodyPr>
            <a:normAutofit fontScale="92500"/>
          </a:bodyPr>
          <a:lstStyle/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Після того як в формулу вставили ім'я функції, біля клітинки з формулою спливає підказка по кількості аргументів функції і за типом цих аргументів. </a:t>
            </a:r>
          </a:p>
          <a:p>
            <a:pPr marL="0" indent="355600">
              <a:buFont typeface="Arial" charset="0"/>
              <a:buNone/>
              <a:defRPr/>
            </a:pPr>
            <a:endParaRPr lang="uk-UA" dirty="0" smtClean="0"/>
          </a:p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Аргумент, який необхідно ввести наступним, виділяється напівжирним. Аргумент, взятий у квадратні дужки, - необов'язковий. Як і в попередніх випадках, числа і тексти повинні вводиться з клавіатури, а посилання на комірки можна вводити як з клавіатури, так і з використанням миші.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b="1" dirty="0" smtClean="0"/>
              <a:t>Введення формули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0F58C-FC56-4B8E-A43A-DEA0F3DA096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708275"/>
            <a:ext cx="347503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 typeface="Bookman Old Style" pitchFamily="18" charset="0"/>
              <a:buAutoNum type="arabicParenR"/>
            </a:pPr>
            <a:r>
              <a:rPr lang="uk-UA" b="1" dirty="0" smtClean="0">
                <a:effectLst>
                  <a:outerShdw blurRad="38100" dist="38100" dir="2700000" algn="tl">
                    <a:srgbClr val="4F271C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Що таке формула Excel 2007? Що може містити така формула? Які правила її запису?</a:t>
            </a:r>
          </a:p>
          <a:p>
            <a:pPr marL="514350" indent="-514350">
              <a:buFont typeface="Bookman Old Style" pitchFamily="18" charset="0"/>
              <a:buAutoNum type="arabicParenR"/>
            </a:pPr>
            <a:r>
              <a:rPr lang="uk-UA" b="1" dirty="0" smtClean="0">
                <a:effectLst>
                  <a:outerShdw blurRad="38100" dist="38100" dir="2700000" algn="tl">
                    <a:srgbClr val="4F271C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Який вигляд має формула для обчислення суми чисел, які знаходяться в клітинках електронної таблиці? Як обчислити середнє арифметичне чисел, які знаходяться в клітинках?</a:t>
            </a:r>
          </a:p>
          <a:p>
            <a:pPr marL="514350" indent="-514350">
              <a:buFont typeface="Bookman Old Style" pitchFamily="18" charset="0"/>
              <a:buAutoNum type="arabicParenR"/>
            </a:pPr>
            <a:r>
              <a:rPr lang="uk-UA" b="1" dirty="0" smtClean="0">
                <a:effectLst>
                  <a:outerShdw blurRad="38100" dist="38100" dir="2700000" algn="tl">
                    <a:srgbClr val="4F271C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Що називається функцією? Що таке аргумент функції? Які функції ви знаєте з курсу алгебри?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dirty="0" smtClean="0"/>
              <a:t>Вивчимо: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30195-6D5C-4D57-B64B-B2508D6DF08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9388" y="1600200"/>
          <a:ext cx="87852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b="1" dirty="0" smtClean="0"/>
              <a:t>Зверніть увагу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96FEA-5B85-4F2F-BC2D-D73E9041B5D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0"/>
            <a:ext cx="152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2333625"/>
          </a:xfrm>
        </p:spPr>
        <p:txBody>
          <a:bodyPr>
            <a:normAutofit fontScale="92500" lnSpcReduction="10000"/>
          </a:bodyPr>
          <a:lstStyle/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Ознайомимося  з конкретними функціями, їх призначенням і деякими особливостями. Очевидно, що ми не можемо розглянути всі функції Excel 2007. Розглянемо лише ті, які можуть бути корисні у вашій навчальній, дослідницькій, науковій та повсякденній діяльності.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6000" b="1" dirty="0" err="1" smtClean="0"/>
              <a:t>Функції</a:t>
            </a:r>
            <a:r>
              <a:rPr lang="ru-RU" sz="6000" b="1" dirty="0" smtClean="0"/>
              <a:t> </a:t>
            </a:r>
            <a:endParaRPr lang="ru-RU" sz="6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FE5E4-BCFB-48E3-8781-F06516782D7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8" y="3933825"/>
            <a:ext cx="85566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b="1" dirty="0" smtClean="0"/>
              <a:t>Деякі математичні функції</a:t>
            </a:r>
            <a:endParaRPr lang="uk-UA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FF7712B-920B-492A-A976-25D18447D9FA}" type="datetime1">
              <a:rPr lang="uk-UA" smtClean="0"/>
              <a:pPr>
                <a:defRPr/>
              </a:pPr>
              <a:t>26.02.2013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Презентації Кравчук Г.Т.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9CA9D-3AA7-48F7-BD13-139FF249FAB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9388" y="1600200"/>
          <a:ext cx="8856986" cy="598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3"/>
                <a:gridCol w="1296144"/>
                <a:gridCol w="4896667"/>
                <a:gridCol w="1296022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400" noProof="0" smtClean="0"/>
                        <a:t>Функція </a:t>
                      </a:r>
                      <a:endParaRPr lang="uk-UA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 smtClean="0"/>
                        <a:t>Кількість</a:t>
                      </a:r>
                    </a:p>
                    <a:p>
                      <a:r>
                        <a:rPr lang="uk-UA" sz="1400" noProof="0" smtClean="0"/>
                        <a:t>аргументів </a:t>
                      </a:r>
                      <a:endParaRPr lang="uk-UA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 smtClean="0"/>
                        <a:t>Результат</a:t>
                      </a:r>
                      <a:endParaRPr lang="uk-UA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 smtClean="0"/>
                        <a:t>Приклад</a:t>
                      </a:r>
                    </a:p>
                    <a:p>
                      <a:r>
                        <a:rPr lang="uk-UA" sz="1400" noProof="0" smtClean="0"/>
                        <a:t>використання</a:t>
                      </a:r>
                      <a:endParaRPr lang="uk-UA" sz="1400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noProof="0" smtClean="0"/>
                        <a:t>ABS (число)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 smtClean="0"/>
                        <a:t>1</a:t>
                      </a:r>
                      <a:endParaRPr lang="uk-UA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noProof="0" smtClean="0"/>
                        <a:t>Модуль (абсолютна величина) числа</a:t>
                      </a:r>
                      <a:endParaRPr lang="uk-UA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 smtClean="0"/>
                        <a:t>ABS (С10)</a:t>
                      </a:r>
                      <a:endParaRPr lang="uk-UA" sz="1400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noProof="0" smtClean="0"/>
                        <a:t>SIN (число)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noProof="0" smtClean="0"/>
                        <a:t>1</a:t>
                      </a:r>
                      <a:endParaRPr lang="uk-UA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noProof="0" smtClean="0"/>
                        <a:t>Синус числа (кута в радіанах)</a:t>
                      </a:r>
                      <a:endParaRPr lang="uk-UA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noProof="0" smtClean="0"/>
                        <a:t>SIN (В8)</a:t>
                      </a:r>
                      <a:endParaRPr lang="uk-UA" sz="1400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noProof="0" smtClean="0"/>
                        <a:t>КОРЕНЬ (число)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 smtClean="0"/>
                        <a:t>1</a:t>
                      </a:r>
                      <a:endParaRPr lang="uk-UA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noProof="0" smtClean="0"/>
                        <a:t>Арифметичний квадратний корінь з числа</a:t>
                      </a:r>
                      <a:endParaRPr lang="uk-UA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 smtClean="0"/>
                        <a:t>КОРЕНЬ (В10)</a:t>
                      </a:r>
                      <a:endParaRPr lang="uk-UA" sz="1400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noProof="0" smtClean="0"/>
                        <a:t>ОКРУГЛ (число;</a:t>
                      </a:r>
                    </a:p>
                    <a:p>
                      <a:r>
                        <a:rPr lang="uk-UA" sz="1400" noProof="0" smtClean="0"/>
                        <a:t>число_розрядів) </a:t>
                      </a:r>
                      <a:endParaRPr lang="uk-UA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 smtClean="0"/>
                        <a:t>2</a:t>
                      </a:r>
                      <a:endParaRPr lang="uk-UA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 dirty="0" smtClean="0"/>
                        <a:t>Округлене число.</a:t>
                      </a:r>
                    </a:p>
                    <a:p>
                      <a:r>
                        <a:rPr lang="uk-UA" sz="1400" noProof="0" dirty="0" smtClean="0"/>
                        <a:t>Якщо число_розрядів &gt; 0, то число округлюється до цього розряду після коми.</a:t>
                      </a:r>
                    </a:p>
                    <a:p>
                      <a:r>
                        <a:rPr lang="uk-UA" sz="1400" noProof="0" dirty="0" smtClean="0"/>
                        <a:t>Якщо число_розрядів &lt;0, то число округлюється до цього розряду перед комою.</a:t>
                      </a:r>
                    </a:p>
                    <a:p>
                      <a:r>
                        <a:rPr lang="uk-UA" sz="1400" noProof="0" dirty="0" smtClean="0"/>
                        <a:t>Якщо число_розрядів = 0, то число округлюється до цілого</a:t>
                      </a:r>
                      <a:endParaRPr lang="uk-UA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noProof="0" smtClean="0"/>
                        <a:t>ОКРУГЛ (C1, 3)</a:t>
                      </a:r>
                    </a:p>
                    <a:p>
                      <a:endParaRPr lang="uk-UA" sz="1400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noProof="0" smtClean="0"/>
                        <a:t>ПІ ()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noProof="0" smtClean="0"/>
                        <a:t>0</a:t>
                      </a:r>
                    </a:p>
                    <a:p>
                      <a:endParaRPr lang="uk-UA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 smtClean="0"/>
                        <a:t>Значення числа </a:t>
                      </a:r>
                      <a:r>
                        <a:rPr lang="uk-UA" sz="1400" noProof="0" smtClean="0">
                          <a:latin typeface="Sylfaen"/>
                        </a:rPr>
                        <a:t>π</a:t>
                      </a:r>
                      <a:r>
                        <a:rPr lang="uk-UA" sz="1400" noProof="0" smtClean="0"/>
                        <a:t>= 3,14159265358979 з точністю до 15-го десяткового знака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noProof="0" smtClean="0"/>
                        <a:t>ПІ ()</a:t>
                      </a:r>
                    </a:p>
                    <a:p>
                      <a:endParaRPr lang="uk-UA" sz="1400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noProof="0" smtClean="0"/>
                        <a:t>СТЕПЕНЬ (число, степінь)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 smtClean="0"/>
                        <a:t>2</a:t>
                      </a:r>
                      <a:endParaRPr lang="uk-UA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noProof="0" smtClean="0"/>
                        <a:t>Число, піднесене до степеня (показник ступеня може бути цілим, дробовим, ірраціональним)</a:t>
                      </a:r>
                      <a:endParaRPr lang="uk-UA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noProof="0" smtClean="0"/>
                        <a:t>СТЕПЕНЬ (С5, 5)</a:t>
                      </a:r>
                    </a:p>
                    <a:p>
                      <a:endParaRPr lang="uk-UA" sz="1400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noProof="0" smtClean="0"/>
                        <a:t>СУММ (число1; [число2]; ...)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noProof="0" dirty="0" smtClean="0"/>
                        <a:t>Від 1 до 255, всі, крім першого, необов'язкові</a:t>
                      </a:r>
                      <a:endParaRPr lang="uk-UA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 dirty="0" smtClean="0"/>
                        <a:t>Сума чисел, зазначених у дужках. Число1 - обов'язковий аргумент: число, або посилання на клітинку, або посилання на діапазон комірок.</a:t>
                      </a:r>
                    </a:p>
                    <a:p>
                      <a:r>
                        <a:rPr lang="uk-UA" sz="1400" noProof="0" dirty="0" smtClean="0"/>
                        <a:t>Число2 і так далі - необов'язкові аргументи</a:t>
                      </a:r>
                      <a:endParaRPr lang="uk-UA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noProof="0" dirty="0" err="1" smtClean="0"/>
                        <a:t>СУММ</a:t>
                      </a:r>
                      <a:r>
                        <a:rPr lang="uk-UA" sz="1400" noProof="0" dirty="0" smtClean="0"/>
                        <a:t> (А3: В10, С5)</a:t>
                      </a:r>
                    </a:p>
                    <a:p>
                      <a:endParaRPr lang="uk-UA" sz="1400" noProof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388" y="1600200"/>
            <a:ext cx="8856662" cy="4525963"/>
          </a:xfrm>
        </p:spPr>
        <p:txBody>
          <a:bodyPr>
            <a:normAutofit fontScale="92500" lnSpcReduction="10000"/>
          </a:bodyPr>
          <a:lstStyle/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Корисними для вирішення багатьох завдань, наприклад геометричних, є математичні функції ASIN, радіани, градуси. Функція  </a:t>
            </a:r>
            <a:r>
              <a:rPr lang="uk-UA" b="1" dirty="0" smtClean="0">
                <a:solidFill>
                  <a:srgbClr val="FFFF00"/>
                </a:solidFill>
              </a:rPr>
              <a:t>ASIN</a:t>
            </a:r>
            <a:r>
              <a:rPr lang="uk-UA" dirty="0" smtClean="0"/>
              <a:t> повертає міру кута в радіанах за значенням його синуса, функція </a:t>
            </a:r>
            <a:r>
              <a:rPr lang="uk-UA" b="1" dirty="0" smtClean="0">
                <a:solidFill>
                  <a:srgbClr val="FFFF00"/>
                </a:solidFill>
              </a:rPr>
              <a:t>ГРАДУСИ</a:t>
            </a:r>
            <a:r>
              <a:rPr lang="uk-UA" dirty="0" smtClean="0"/>
              <a:t> призначена для перекладу радіанної міри кута в градусну, а функція </a:t>
            </a:r>
            <a:r>
              <a:rPr lang="uk-UA" b="1" dirty="0" smtClean="0">
                <a:solidFill>
                  <a:srgbClr val="FFFF00"/>
                </a:solidFill>
              </a:rPr>
              <a:t>РАДІАН</a:t>
            </a:r>
            <a:r>
              <a:rPr lang="uk-UA" dirty="0" smtClean="0"/>
              <a:t> - з градусної міри в радіани.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Якщо в комірці С3 знаходиться градусна міра кута, то для обчислення синуса цього кута потрібно градусну міру перевести в радіани. Тобто формула для обчислення синуса кута, виміряного в градусах, виглядатиме так: </a:t>
            </a:r>
            <a:r>
              <a:rPr lang="uk-UA" b="1" i="1" dirty="0" smtClean="0">
                <a:solidFill>
                  <a:srgbClr val="FFFF00"/>
                </a:solidFill>
              </a:rPr>
              <a:t>= SIN (радіан (С3)).</a:t>
            </a:r>
            <a:endParaRPr lang="uk-UA" b="1" i="1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b="1" dirty="0" smtClean="0"/>
              <a:t>Математичні функції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7F190-683D-497F-9D4F-933B08DD8ED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950" y="1600200"/>
            <a:ext cx="8578850" cy="3413125"/>
          </a:xfrm>
        </p:spPr>
        <p:txBody>
          <a:bodyPr>
            <a:normAutofit fontScale="6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uk-UA" dirty="0" smtClean="0"/>
              <a:t>Ввести таку формулу можна, наприклад, так:</a:t>
            </a:r>
          </a:p>
          <a:p>
            <a:pPr>
              <a:buFont typeface="Arial" charset="0"/>
              <a:buNone/>
              <a:defRPr/>
            </a:pPr>
            <a:r>
              <a:rPr lang="uk-UA" dirty="0" smtClean="0"/>
              <a:t>1. Зробити поточної клітинку, в якій буде знаходитися ця формула.</a:t>
            </a:r>
          </a:p>
          <a:p>
            <a:pPr>
              <a:buFont typeface="Arial" charset="0"/>
              <a:buNone/>
              <a:defRPr/>
            </a:pPr>
            <a:r>
              <a:rPr lang="uk-UA" dirty="0" smtClean="0"/>
              <a:t>2. Вибрати кнопку Вставити функцію.</a:t>
            </a:r>
          </a:p>
          <a:p>
            <a:pPr>
              <a:buFont typeface="Arial" charset="0"/>
              <a:buNone/>
              <a:defRPr/>
            </a:pPr>
            <a:r>
              <a:rPr lang="uk-UA" dirty="0" smtClean="0"/>
              <a:t>3. Вибрати у вікні Майстер функцій ім'я функції SIN, після чого вибрати кнопку ОК.</a:t>
            </a:r>
          </a:p>
          <a:p>
            <a:pPr>
              <a:buFont typeface="Arial" charset="0"/>
              <a:buNone/>
              <a:defRPr/>
            </a:pPr>
            <a:r>
              <a:rPr lang="uk-UA" dirty="0" smtClean="0"/>
              <a:t>4. Відкрити список поля Опції.</a:t>
            </a:r>
          </a:p>
          <a:p>
            <a:pPr>
              <a:buFont typeface="Arial" charset="0"/>
              <a:buNone/>
              <a:defRPr/>
            </a:pPr>
            <a:r>
              <a:rPr lang="uk-UA" dirty="0" smtClean="0"/>
              <a:t>5. Якщо в списку, що відкрився, є ім'я функції </a:t>
            </a:r>
            <a:r>
              <a:rPr lang="uk-UA" dirty="0" err="1" smtClean="0"/>
              <a:t>Radian</a:t>
            </a:r>
            <a:r>
              <a:rPr lang="uk-UA" dirty="0" smtClean="0"/>
              <a:t>, то вибрати його, якщо ні, вибрати в цьому списку Інші функції і у вікні </a:t>
            </a:r>
            <a:r>
              <a:rPr lang="uk-UA" dirty="0" err="1" smtClean="0"/>
              <a:t>Мастер</a:t>
            </a:r>
            <a:r>
              <a:rPr lang="uk-UA" dirty="0" smtClean="0"/>
              <a:t> функцій вибрати ім'я функції радіани. Після чого вибрати кнопку ОК.</a:t>
            </a:r>
          </a:p>
          <a:p>
            <a:pPr>
              <a:buFont typeface="Arial" charset="0"/>
              <a:buNone/>
              <a:defRPr/>
            </a:pPr>
            <a:r>
              <a:rPr lang="uk-UA" dirty="0" smtClean="0"/>
              <a:t>6. Вибрати комірку С3.</a:t>
            </a:r>
          </a:p>
          <a:p>
            <a:pPr>
              <a:buFont typeface="Arial" charset="0"/>
              <a:buNone/>
              <a:defRPr/>
            </a:pPr>
            <a:r>
              <a:rPr lang="uk-UA" dirty="0" smtClean="0"/>
              <a:t>7. Вибрати кнопку ОК у вікні Аргументи функції.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b="1" dirty="0" smtClean="0"/>
              <a:t>Введення математичної функції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DBE68-8BCB-424D-995D-E562E6EF0C8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5013325"/>
            <a:ext cx="43164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Розглянемо деякі функції, які відносяться до категорії статистичних, їх призначення і результат.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5292725" cy="12652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err="1" smtClean="0"/>
              <a:t>Статистичні</a:t>
            </a:r>
            <a:r>
              <a:rPr lang="ru-RU" b="1" dirty="0" smtClean="0"/>
              <a:t> </a:t>
            </a:r>
            <a:r>
              <a:rPr lang="ru-RU" b="1" dirty="0" err="1" smtClean="0"/>
              <a:t>функції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9071E-6FB3-47A9-BD84-D550C359517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867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88913"/>
            <a:ext cx="3895725" cy="61261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b="1" dirty="0" smtClean="0"/>
              <a:t>Деякі статистичні функції</a:t>
            </a:r>
            <a:endParaRPr lang="uk-UA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FF7712B-920B-492A-A976-25D18447D9FA}" type="datetime1">
              <a:rPr lang="uk-UA" smtClean="0"/>
              <a:pPr>
                <a:defRPr/>
              </a:pPr>
              <a:t>26.02.2013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Презентації</a:t>
            </a:r>
            <a:r>
              <a:rPr lang="ru-RU" dirty="0" smtClean="0"/>
              <a:t> Кравчук Г.Т.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99FA2-7080-475C-AF73-F75522FB0BF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9388" y="1544638"/>
          <a:ext cx="8784976" cy="5128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  <a:gridCol w="3312492"/>
                <a:gridCol w="1872084"/>
              </a:tblGrid>
              <a:tr h="586954">
                <a:tc>
                  <a:txBody>
                    <a:bodyPr/>
                    <a:lstStyle/>
                    <a:p>
                      <a:r>
                        <a:rPr lang="uk-UA" sz="1400" noProof="0" smtClean="0"/>
                        <a:t>Функція </a:t>
                      </a:r>
                      <a:endParaRPr lang="uk-UA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 smtClean="0"/>
                        <a:t>Кількість</a:t>
                      </a:r>
                    </a:p>
                    <a:p>
                      <a:r>
                        <a:rPr lang="uk-UA" sz="1400" noProof="0" smtClean="0"/>
                        <a:t>аргументів </a:t>
                      </a:r>
                      <a:endParaRPr lang="uk-UA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 smtClean="0"/>
                        <a:t>Результат</a:t>
                      </a:r>
                      <a:endParaRPr lang="uk-UA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 smtClean="0"/>
                        <a:t>Приклад</a:t>
                      </a:r>
                    </a:p>
                    <a:p>
                      <a:r>
                        <a:rPr lang="uk-UA" sz="1400" noProof="0" smtClean="0"/>
                        <a:t>використання</a:t>
                      </a:r>
                      <a:endParaRPr lang="uk-UA" sz="1400" noProof="0"/>
                    </a:p>
                  </a:txBody>
                  <a:tcPr/>
                </a:tc>
              </a:tr>
              <a:tr h="1553701">
                <a:tc>
                  <a:txBody>
                    <a:bodyPr/>
                    <a:lstStyle/>
                    <a:p>
                      <a:r>
                        <a:rPr lang="uk-UA" sz="1400" noProof="0" smtClean="0"/>
                        <a:t>СРЗНАЧ (число1; [число2]; ...)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noProof="0" smtClean="0"/>
                        <a:t>Від 1 до 255, всі, крім першого, необ за тільні</a:t>
                      </a:r>
                    </a:p>
                    <a:p>
                      <a:endParaRPr lang="uk-UA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 smtClean="0"/>
                        <a:t>Середнє арифметичне чисел, зазначених у дужках.</a:t>
                      </a:r>
                    </a:p>
                    <a:p>
                      <a:r>
                        <a:rPr lang="uk-UA" sz="1400" noProof="0" smtClean="0"/>
                        <a:t>Число1 - обов'язковий аргумент: число, або посилання на клітинку, або посилання на діапазон комірок.</a:t>
                      </a:r>
                    </a:p>
                    <a:p>
                      <a:r>
                        <a:rPr lang="uk-UA" sz="1400" noProof="0" smtClean="0"/>
                        <a:t>Число2 і так далі - необов'язкові аргументи</a:t>
                      </a:r>
                      <a:endParaRPr lang="uk-UA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noProof="0" smtClean="0"/>
                        <a:t>СРЗНАЧ (А1: С10; Е1: К10)</a:t>
                      </a:r>
                    </a:p>
                    <a:p>
                      <a:endParaRPr lang="uk-UA" sz="1400" noProof="0"/>
                    </a:p>
                  </a:txBody>
                  <a:tcPr/>
                </a:tc>
              </a:tr>
              <a:tr h="1070327">
                <a:tc>
                  <a:txBody>
                    <a:bodyPr/>
                    <a:lstStyle/>
                    <a:p>
                      <a:r>
                        <a:rPr lang="uk-UA" sz="1400" noProof="0" smtClean="0"/>
                        <a:t>СЧЕТ (значення1, [значення2], ...)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noProof="0" smtClean="0"/>
                        <a:t>Від 1 до 255, всі, крім першого, необов'язкові</a:t>
                      </a:r>
                    </a:p>
                    <a:p>
                      <a:endParaRPr lang="uk-UA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 smtClean="0"/>
                        <a:t>Кількість чисел у зазначених осередках. Значення1 - обов'язковий аргумент: посилання на клітинку або діапазон комірок.</a:t>
                      </a:r>
                    </a:p>
                    <a:p>
                      <a:r>
                        <a:rPr lang="uk-UA" sz="1400" noProof="0" smtClean="0"/>
                        <a:t>Значення2 і так далі, не обов'язкові аргументи</a:t>
                      </a:r>
                      <a:endParaRPr lang="uk-UA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noProof="0" smtClean="0"/>
                        <a:t>СЧЕТ (В2: С5, Е1)</a:t>
                      </a:r>
                    </a:p>
                    <a:p>
                      <a:endParaRPr lang="uk-UA" sz="1400" noProof="0"/>
                    </a:p>
                  </a:txBody>
                  <a:tcPr/>
                </a:tc>
              </a:tr>
              <a:tr h="1553701">
                <a:tc>
                  <a:txBody>
                    <a:bodyPr/>
                    <a:lstStyle/>
                    <a:p>
                      <a:r>
                        <a:rPr lang="uk-UA" sz="1400" noProof="0" smtClean="0"/>
                        <a:t>МАКС (число1; [число2]; ...)</a:t>
                      </a:r>
                    </a:p>
                    <a:p>
                      <a:r>
                        <a:rPr lang="uk-UA" sz="1400" noProof="0" smtClean="0"/>
                        <a:t>МИН (число1; [число2]; ...)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noProof="0" smtClean="0"/>
                        <a:t>Від 1 до 255, всі, крім першого, необов'язкові</a:t>
                      </a:r>
                      <a:endParaRPr lang="uk-UA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 smtClean="0"/>
                        <a:t>Найбільше (найменше) число серед зазначених в дужках.</a:t>
                      </a:r>
                    </a:p>
                    <a:p>
                      <a:r>
                        <a:rPr lang="uk-UA" sz="1400" noProof="0" smtClean="0"/>
                        <a:t>Число1 - обов'язковий аргумент: число, або посилання на клітинку, або посилання на діапазон комірок. Число2 і так далі - необов'язкові аргументи</a:t>
                      </a:r>
                      <a:endParaRPr lang="uk-UA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 dirty="0" smtClean="0"/>
                        <a:t>МАКС (А1: С10)</a:t>
                      </a:r>
                    </a:p>
                    <a:p>
                      <a:r>
                        <a:rPr lang="uk-UA" sz="1400" noProof="0" dirty="0" smtClean="0"/>
                        <a:t>МИН (А5: Е10; К2)</a:t>
                      </a:r>
                      <a:endParaRPr lang="uk-UA" sz="1400" noProof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388" y="1600200"/>
            <a:ext cx="8856662" cy="3700463"/>
          </a:xfrm>
        </p:spPr>
        <p:txBody>
          <a:bodyPr>
            <a:noAutofit/>
          </a:bodyPr>
          <a:lstStyle/>
          <a:p>
            <a:pPr marL="0" indent="355600">
              <a:buFont typeface="Arial" charset="0"/>
              <a:buNone/>
              <a:defRPr/>
            </a:pPr>
            <a:r>
              <a:rPr lang="uk-UA" sz="1800" dirty="0" smtClean="0"/>
              <a:t>В Excel 2007 можна використовувати вирази, які містять знаки порівняння:</a:t>
            </a:r>
          </a:p>
          <a:p>
            <a:pPr marL="0" indent="355600">
              <a:buFont typeface="Wingdings"/>
              <a:buChar char="Ø"/>
              <a:defRPr/>
            </a:pPr>
            <a:r>
              <a:rPr lang="en-US" sz="1800" b="1" dirty="0" smtClean="0">
                <a:solidFill>
                  <a:srgbClr val="FFFF00"/>
                </a:solidFill>
              </a:rPr>
              <a:t>&gt; </a:t>
            </a:r>
            <a:r>
              <a:rPr lang="uk-UA" sz="1800" b="1" dirty="0" smtClean="0">
                <a:solidFill>
                  <a:srgbClr val="FFFF00"/>
                </a:solidFill>
              </a:rPr>
              <a:t>(більше), </a:t>
            </a:r>
          </a:p>
          <a:p>
            <a:pPr marL="0" indent="355600">
              <a:buFont typeface="Wingdings"/>
              <a:buChar char="Ø"/>
              <a:defRPr/>
            </a:pPr>
            <a:r>
              <a:rPr lang="uk-UA" sz="1800" b="1" dirty="0" smtClean="0">
                <a:solidFill>
                  <a:srgbClr val="FFFF00"/>
                </a:solidFill>
              </a:rPr>
              <a:t>&lt;(менше), </a:t>
            </a:r>
          </a:p>
          <a:p>
            <a:pPr marL="0" indent="355600">
              <a:buFont typeface="Wingdings"/>
              <a:buChar char="Ø"/>
              <a:defRPr/>
            </a:pPr>
            <a:r>
              <a:rPr lang="uk-UA" sz="1800" b="1" dirty="0" smtClean="0">
                <a:solidFill>
                  <a:srgbClr val="FFFF00"/>
                </a:solidFill>
              </a:rPr>
              <a:t>= (дорівнює), </a:t>
            </a:r>
          </a:p>
          <a:p>
            <a:pPr marL="0" indent="355600">
              <a:buFont typeface="Wingdings"/>
              <a:buChar char="Ø"/>
              <a:defRPr/>
            </a:pPr>
            <a:r>
              <a:rPr lang="uk-UA" sz="1800" b="1" dirty="0" smtClean="0">
                <a:solidFill>
                  <a:srgbClr val="FFFF00"/>
                </a:solidFill>
              </a:rPr>
              <a:t>&lt;&gt; (не дорівнює),</a:t>
            </a:r>
          </a:p>
          <a:p>
            <a:pPr marL="0" indent="355600">
              <a:buFont typeface="Wingdings"/>
              <a:buChar char="Ø"/>
              <a:defRPr/>
            </a:pPr>
            <a:r>
              <a:rPr lang="uk-UA" sz="1800" b="1" dirty="0" smtClean="0">
                <a:solidFill>
                  <a:srgbClr val="FFFF00"/>
                </a:solidFill>
              </a:rPr>
              <a:t>&gt; = (більше або дорівнює), </a:t>
            </a:r>
          </a:p>
          <a:p>
            <a:pPr marL="0" indent="355600">
              <a:buFont typeface="Wingdings"/>
              <a:buChar char="Ø"/>
              <a:defRPr/>
            </a:pPr>
            <a:r>
              <a:rPr lang="uk-UA" sz="1800" b="1" dirty="0" smtClean="0">
                <a:solidFill>
                  <a:srgbClr val="FFFF00"/>
                </a:solidFill>
              </a:rPr>
              <a:t>&lt;= (менше або дорівнює). 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sz="1800" dirty="0" smtClean="0"/>
              <a:t>Наприклад, А2 + 15 = В4-1, </a:t>
            </a:r>
            <a:r>
              <a:rPr lang="uk-UA" sz="1800" dirty="0" err="1" smtClean="0"/>
              <a:t>СУММ</a:t>
            </a:r>
            <a:r>
              <a:rPr lang="uk-UA" sz="1800" dirty="0" smtClean="0"/>
              <a:t> (A2: C10)&gt; 100 і ін.</a:t>
            </a:r>
          </a:p>
          <a:p>
            <a:pPr marL="0" indent="0">
              <a:buFont typeface="Arial" charset="0"/>
              <a:buNone/>
              <a:defRPr/>
            </a:pPr>
            <a:r>
              <a:rPr lang="uk-UA" sz="1800" dirty="0" smtClean="0"/>
              <a:t> Такі висловлювання - приклади так званих логічних виразів.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sz="1800" dirty="0" smtClean="0"/>
              <a:t>Якщо рівність чи нерівність правильне (справжнє), то вважають, що відповідне логічне вираз має значення </a:t>
            </a:r>
            <a:r>
              <a:rPr lang="uk-UA" sz="1800" b="1" dirty="0" smtClean="0">
                <a:solidFill>
                  <a:srgbClr val="FFFF00"/>
                </a:solidFill>
              </a:rPr>
              <a:t>ІСТИНА</a:t>
            </a:r>
            <a:r>
              <a:rPr lang="uk-UA" sz="1800" dirty="0" smtClean="0"/>
              <a:t>.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sz="1800" dirty="0" smtClean="0"/>
              <a:t>А якщо рівність чи нерівність неправильне (хибне), то </a:t>
            </a:r>
            <a:r>
              <a:rPr lang="uk-UA" sz="1800" dirty="0" err="1" smtClean="0"/>
              <a:t>вватануть</a:t>
            </a:r>
            <a:r>
              <a:rPr lang="uk-UA" sz="1800" dirty="0" smtClean="0"/>
              <a:t>, що відповідне логічне вираз має значення </a:t>
            </a:r>
            <a:r>
              <a:rPr lang="uk-UA" sz="1800" b="1" dirty="0" smtClean="0">
                <a:solidFill>
                  <a:srgbClr val="FFFF00"/>
                </a:solidFill>
              </a:rPr>
              <a:t>ХИБА</a:t>
            </a:r>
            <a:r>
              <a:rPr lang="uk-UA" sz="1800" dirty="0" smtClean="0"/>
              <a:t>.</a:t>
            </a:r>
            <a:endParaRPr lang="uk-UA" sz="18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b="1" dirty="0" smtClean="0"/>
              <a:t>Логічні функції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DCFBE-751F-4EAF-A3F1-9006C7E9A49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2708920"/>
            <a:ext cx="3419475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355600" algn="ctr">
              <a:defRPr/>
            </a:pPr>
            <a:r>
              <a:rPr lang="ru-RU" b="1" dirty="0" err="1"/>
              <a:t>Функція</a:t>
            </a:r>
            <a:r>
              <a:rPr lang="ru-RU" b="1" dirty="0"/>
              <a:t>, результат </a:t>
            </a:r>
            <a:r>
              <a:rPr lang="ru-RU" b="1" dirty="0" err="1"/>
              <a:t>якої</a:t>
            </a:r>
            <a:r>
              <a:rPr lang="ru-RU" b="1" dirty="0"/>
              <a:t> </a:t>
            </a:r>
            <a:r>
              <a:rPr lang="ru-RU" b="1" dirty="0" err="1"/>
              <a:t>дорівнює</a:t>
            </a:r>
            <a:r>
              <a:rPr lang="ru-RU" b="1" dirty="0"/>
              <a:t> ІСТИНА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smtClean="0"/>
              <a:t>ХИБА,</a:t>
            </a:r>
            <a:endParaRPr lang="ru-RU" b="1" dirty="0"/>
          </a:p>
          <a:p>
            <a:pPr indent="355600" algn="ctr">
              <a:defRPr/>
            </a:pPr>
            <a:r>
              <a:rPr lang="ru-RU" b="1" dirty="0" err="1"/>
              <a:t>називається</a:t>
            </a:r>
            <a:r>
              <a:rPr lang="ru-RU" b="1" dirty="0"/>
              <a:t> </a:t>
            </a:r>
            <a:r>
              <a:rPr lang="ru-RU" b="1" dirty="0" err="1"/>
              <a:t>логічною</a:t>
            </a:r>
            <a:r>
              <a:rPr lang="ru-RU" b="1" dirty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Серед функцій табличного процесора Excel 2007 є логічні функції. 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b="1" dirty="0" smtClean="0">
                <a:solidFill>
                  <a:srgbClr val="FFFF00"/>
                </a:solidFill>
              </a:rPr>
              <a:t>Це функції ЯКЩО, І, АБО, НЕ і ін.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Логічні функції використовуються в формулах тоді, коли табличний процесор має виконувати різні операції в залежності від істинності чи хибності певного логічного виразу. 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Наприклад, потрібно збільшити заробітну плату працівника на 10%, якщо він виконає план, і на 20%, якщо він перевиконає план.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err="1" smtClean="0"/>
              <a:t>Логічні</a:t>
            </a:r>
            <a:r>
              <a:rPr b="1" dirty="0" smtClean="0"/>
              <a:t> </a:t>
            </a:r>
            <a:r>
              <a:rPr lang="ru-RU" b="1" dirty="0" smtClean="0"/>
              <a:t> </a:t>
            </a:r>
            <a:r>
              <a:rPr lang="ru-RU" b="1" dirty="0" err="1" smtClean="0"/>
              <a:t>функції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CF51A-1B23-4554-AAF6-E588F8A9ECE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2189163"/>
          </a:xfrm>
        </p:spPr>
        <p:txBody>
          <a:bodyPr>
            <a:normAutofit fontScale="62500" lnSpcReduction="20000"/>
          </a:bodyPr>
          <a:lstStyle/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Загальний вигляд логічної функції ЯКЩО такий:</a:t>
            </a:r>
          </a:p>
          <a:p>
            <a:pPr marL="0" indent="355600">
              <a:buFont typeface="Arial" charset="0"/>
              <a:buNone/>
              <a:defRPr/>
            </a:pPr>
            <a:r>
              <a:rPr lang="ru-RU" b="1" dirty="0" smtClean="0"/>
              <a:t>ЯКЩО (</a:t>
            </a:r>
            <a:r>
              <a:rPr lang="uk-UA" b="1" dirty="0" smtClean="0"/>
              <a:t>лог_вираз; значення_якщо_істина; значення_якщо_хибно</a:t>
            </a:r>
            <a:r>
              <a:rPr lang="ru-RU" b="1" dirty="0" smtClean="0"/>
              <a:t>)</a:t>
            </a:r>
            <a:endParaRPr lang="uk-UA" dirty="0" smtClean="0"/>
          </a:p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Значення цієї функції визначається так:</a:t>
            </a:r>
          </a:p>
          <a:p>
            <a:pPr marL="0" indent="355600">
              <a:defRPr/>
            </a:pPr>
            <a:r>
              <a:rPr lang="uk-UA" dirty="0" smtClean="0"/>
              <a:t>якщо лог_вираз має значення ІСТИНА, то значення функції дорівнює значенню виразу значення_якщо_істина;</a:t>
            </a:r>
          </a:p>
          <a:p>
            <a:pPr marL="0" indent="355600">
              <a:defRPr/>
            </a:pPr>
            <a:r>
              <a:rPr lang="uk-UA" dirty="0" smtClean="0"/>
              <a:t>якщо ж лог_вираз має значення FALSE, то значення функції дорівнює значенню виразу значення_якщо_хибність.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b="1" dirty="0" smtClean="0"/>
              <a:t>Логічні  функції</a:t>
            </a:r>
            <a:endParaRPr lang="uk-UA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7DA57-A3A7-4E33-BDBB-92D809EF5AE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3789363"/>
            <a:ext cx="5572125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650" y="1916113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uk-UA" b="1" dirty="0" smtClean="0"/>
              <a:t>Використання функцій у формулах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F6279C21-1458-436A-B6BD-859B32C2190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4525963"/>
          </a:xfrm>
        </p:spPr>
        <p:txBody>
          <a:bodyPr>
            <a:normAutofit fontScale="85000" lnSpcReduction="20000"/>
          </a:bodyPr>
          <a:lstStyle/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Другий і третій аргументи функції ЯКЩО можуть містити як арифметичні операції, так і функції, в тому числі й функцію ЯКЩО. Наприклад, = ЕСЛИ (А1 &lt;0; B1/A1; ЕСЛИ (А1&gt; 0; B2/A1, "Розподіл неможливо! ")). 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В цьому випадку значення за формулою буде визначатися так. Якщо значення логічного виразу A1 &lt;0 дорівнює ІСТИНА, то значення буде дорівнювати частці від ділення числа з клітинки B1 на число з клітинки A1. Якщо значення логічного виразу A1 &lt;0 дорівнює сумі є FALSE, то буде обчислюватися значення логічного виразу А1&gt; 0. Якщо це значення дорівнює ІСТИНА, значення  за формулою буде дорівнювати частці від ділення числа з клітинки B2 на число з клітинки A1, якщо ж FALSE, то значення за формулою буде дорівнювати тексту Розподіл неможливо!.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b="1" dirty="0" smtClean="0"/>
              <a:t>Приклад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76B40-BF7B-4241-ABA3-D80C716F03D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b="1" dirty="0" smtClean="0"/>
              <a:t>Логічні функції І, АБО, НЕ</a:t>
            </a:r>
            <a:endParaRPr lang="uk-UA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FF7712B-920B-492A-A976-25D18447D9FA}" type="datetime1">
              <a:rPr lang="uk-UA" smtClean="0"/>
              <a:pPr>
                <a:defRPr/>
              </a:pPr>
              <a:t>26.02.2013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Презентації Кравчук Г.Т.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7E73A-0236-48A8-86DB-17F6136B493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9388" y="1600200"/>
          <a:ext cx="8784974" cy="5132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340"/>
                <a:gridCol w="1756340"/>
                <a:gridCol w="3284220"/>
                <a:gridCol w="1800074"/>
              </a:tblGrid>
              <a:tr h="743156"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Функція</a:t>
                      </a:r>
                      <a:endParaRPr lang="uk-U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smtClean="0"/>
                        <a:t>Кількість</a:t>
                      </a:r>
                    </a:p>
                    <a:p>
                      <a:pPr algn="ctr"/>
                      <a:r>
                        <a:rPr lang="uk-UA" noProof="0" smtClean="0"/>
                        <a:t>аргументів </a:t>
                      </a:r>
                      <a:endParaRPr lang="uk-U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smtClean="0"/>
                        <a:t>Результат </a:t>
                      </a:r>
                      <a:endParaRPr lang="uk-U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smtClean="0"/>
                        <a:t>Приклад</a:t>
                      </a:r>
                    </a:p>
                    <a:p>
                      <a:pPr algn="ctr"/>
                      <a:r>
                        <a:rPr lang="uk-UA" noProof="0" smtClean="0"/>
                        <a:t>використання</a:t>
                      </a:r>
                      <a:endParaRPr lang="uk-UA" noProof="0"/>
                    </a:p>
                  </a:txBody>
                  <a:tcPr/>
                </a:tc>
              </a:tr>
              <a:tr h="1380148">
                <a:tc>
                  <a:txBody>
                    <a:bodyPr/>
                    <a:lstStyle/>
                    <a:p>
                      <a:r>
                        <a:rPr lang="uk-UA" noProof="0" smtClean="0"/>
                        <a:t>І (логічне значення1; [логічне_значення2]; ...)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smtClean="0"/>
                        <a:t>Від 1 до 255, все, крім першого, не обов'язкові </a:t>
                      </a:r>
                      <a:endParaRPr lang="uk-U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smtClean="0"/>
                        <a:t>ІСТИНА, якщо всі її аргументи мають значення ІСТИНА;</a:t>
                      </a:r>
                    </a:p>
                    <a:p>
                      <a:r>
                        <a:rPr lang="uk-UA" noProof="0" smtClean="0"/>
                        <a:t>FALSE, якщо хоча б один аргумент має значення FALSE</a:t>
                      </a:r>
                      <a:endParaRPr lang="uk-U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noProof="0" smtClean="0"/>
                        <a:t>І (А1&gt; 2, B1&gt; 10; B1 &lt;20, C1 = 5)</a:t>
                      </a:r>
                    </a:p>
                    <a:p>
                      <a:endParaRPr lang="uk-UA" noProof="0"/>
                    </a:p>
                  </a:txBody>
                  <a:tcPr/>
                </a:tc>
              </a:tr>
              <a:tr h="1380148">
                <a:tc>
                  <a:txBody>
                    <a:bodyPr/>
                    <a:lstStyle/>
                    <a:p>
                      <a:r>
                        <a:rPr lang="uk-UA" noProof="0" smtClean="0"/>
                        <a:t>АБО ((логічне значення1; [логічне_значення2]; ...)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smtClean="0"/>
                        <a:t>Від 1 до 255, всі, крім першого, необов'язкові </a:t>
                      </a:r>
                      <a:endParaRPr lang="uk-U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ІСТИНА, якщо хоча б один аргумент має значення ІСТИНА, FALSE, якщо всі аргументи мають значення Хибні</a:t>
                      </a:r>
                      <a:endParaRPr lang="uk-U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noProof="0" smtClean="0"/>
                        <a:t>АБО (А1&gt; 2, B1&gt; 10; B1 &lt;20, C1 = 5)</a:t>
                      </a:r>
                    </a:p>
                    <a:p>
                      <a:endParaRPr lang="uk-UA" noProof="0"/>
                    </a:p>
                  </a:txBody>
                  <a:tcPr/>
                </a:tc>
              </a:tr>
              <a:tr h="1061652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НЕ (логічне_ значення)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smtClean="0"/>
                        <a:t>1</a:t>
                      </a:r>
                      <a:endParaRPr lang="uk-U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noProof="0" smtClean="0"/>
                        <a:t>ІСТИНА, якщо аргумент має значення FALSE, FALSE, якщо аргумент має значення ІСТИНА</a:t>
                      </a:r>
                      <a:endParaRPr lang="uk-U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noProof="0" dirty="0" smtClean="0"/>
                        <a:t>НЕ (F1&gt; 25)</a:t>
                      </a:r>
                    </a:p>
                    <a:p>
                      <a:endParaRPr lang="uk-UA" noProof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55600">
              <a:buFont typeface="Arial" charset="0"/>
              <a:buNone/>
              <a:defRPr/>
            </a:pPr>
            <a:r>
              <a:rPr lang="ru-RU" dirty="0" err="1" smtClean="0"/>
              <a:t>Логічну</a:t>
            </a:r>
            <a:r>
              <a:rPr lang="ru-RU" dirty="0" smtClean="0"/>
              <a:t> </a:t>
            </a:r>
            <a:r>
              <a:rPr lang="ru-RU" dirty="0" err="1" smtClean="0"/>
              <a:t>функцію</a:t>
            </a:r>
            <a:r>
              <a:rPr lang="ru-RU" dirty="0" smtClean="0"/>
              <a:t> І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кон'юнкція</a:t>
            </a:r>
            <a:r>
              <a:rPr lang="ru-RU" dirty="0" smtClean="0"/>
              <a:t> (лат. </a:t>
            </a:r>
            <a:r>
              <a:rPr lang="ru-RU" dirty="0" err="1" smtClean="0"/>
              <a:t>кон'юнкція</a:t>
            </a:r>
            <a:r>
              <a:rPr lang="ru-RU" dirty="0" smtClean="0"/>
              <a:t> - </a:t>
            </a:r>
            <a:r>
              <a:rPr lang="ru-RU" dirty="0" err="1" smtClean="0"/>
              <a:t>об'єднання</a:t>
            </a:r>
            <a:r>
              <a:rPr lang="ru-RU" dirty="0" smtClean="0"/>
              <a:t>), </a:t>
            </a:r>
            <a:r>
              <a:rPr lang="ru-RU" dirty="0" err="1" smtClean="0"/>
              <a:t>логічну</a:t>
            </a:r>
            <a:r>
              <a:rPr lang="ru-RU" dirty="0" smtClean="0"/>
              <a:t> </a:t>
            </a:r>
            <a:r>
              <a:rPr lang="ru-RU" dirty="0" err="1" smtClean="0"/>
              <a:t>функцію</a:t>
            </a:r>
            <a:r>
              <a:rPr lang="ru-RU" dirty="0" smtClean="0"/>
              <a:t> АБО - </a:t>
            </a:r>
            <a:r>
              <a:rPr lang="ru-RU" dirty="0" err="1" smtClean="0"/>
              <a:t>диз'юнкцією</a:t>
            </a:r>
            <a:r>
              <a:rPr lang="ru-RU" dirty="0" smtClean="0"/>
              <a:t> (лат. </a:t>
            </a:r>
            <a:r>
              <a:rPr lang="ru-RU" dirty="0" err="1" smtClean="0"/>
              <a:t>диз'юнкція</a:t>
            </a:r>
            <a:r>
              <a:rPr lang="ru-RU" dirty="0" smtClean="0"/>
              <a:t> - </a:t>
            </a:r>
            <a:r>
              <a:rPr lang="ru-RU" dirty="0" err="1" smtClean="0"/>
              <a:t>роз'єднання</a:t>
            </a:r>
            <a:r>
              <a:rPr lang="ru-RU" dirty="0" smtClean="0"/>
              <a:t>, </a:t>
            </a:r>
            <a:r>
              <a:rPr lang="ru-RU" dirty="0" err="1" smtClean="0"/>
              <a:t>різниця</a:t>
            </a:r>
            <a:r>
              <a:rPr lang="ru-RU" dirty="0" smtClean="0"/>
              <a:t>), а </a:t>
            </a:r>
            <a:r>
              <a:rPr lang="ru-RU" dirty="0" err="1" smtClean="0"/>
              <a:t>логічну</a:t>
            </a:r>
            <a:r>
              <a:rPr lang="ru-RU" dirty="0" smtClean="0"/>
              <a:t> </a:t>
            </a:r>
            <a:r>
              <a:rPr lang="ru-RU" dirty="0" err="1" smtClean="0"/>
              <a:t>функцію</a:t>
            </a:r>
            <a:r>
              <a:rPr lang="ru-RU" dirty="0" smtClean="0"/>
              <a:t> НЕ - </a:t>
            </a:r>
            <a:r>
              <a:rPr lang="ru-RU" dirty="0" err="1" smtClean="0"/>
              <a:t>запереченням</a:t>
            </a:r>
            <a:r>
              <a:rPr lang="ru-RU" dirty="0" smtClean="0"/>
              <a:t>.</a:t>
            </a:r>
          </a:p>
          <a:p>
            <a:pPr marL="0" indent="355600">
              <a:buFont typeface="Arial" charset="0"/>
              <a:buNone/>
              <a:defRPr/>
            </a:pPr>
            <a:r>
              <a:rPr lang="ru-RU" dirty="0" smtClean="0"/>
              <a:t>У </a:t>
            </a:r>
            <a:r>
              <a:rPr lang="ru-RU" dirty="0" err="1" smtClean="0"/>
              <a:t>таблиці</a:t>
            </a:r>
            <a:r>
              <a:rPr lang="ru-RU" dirty="0" smtClean="0"/>
              <a:t> 3.10. </a:t>
            </a:r>
            <a:r>
              <a:rPr lang="ru-RU" dirty="0" err="1" smtClean="0"/>
              <a:t>наведені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І, АБО, НЕ в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вмісту</a:t>
            </a:r>
            <a:r>
              <a:rPr lang="ru-RU" dirty="0" smtClean="0"/>
              <a:t> </a:t>
            </a:r>
            <a:r>
              <a:rPr lang="ru-RU" dirty="0" err="1" smtClean="0"/>
              <a:t>комірок</a:t>
            </a:r>
            <a:r>
              <a:rPr lang="ru-RU" dirty="0" smtClean="0"/>
              <a:t> </a:t>
            </a:r>
            <a:r>
              <a:rPr lang="en-US" dirty="0" smtClean="0"/>
              <a:t>A1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en-US" dirty="0" smtClean="0"/>
              <a:t>B1.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5240E-DA00-467C-BAF1-B35873159BF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07950" y="1600200"/>
          <a:ext cx="892899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798"/>
                <a:gridCol w="1785798"/>
                <a:gridCol w="1785798"/>
                <a:gridCol w="1785798"/>
                <a:gridCol w="17857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І (</a:t>
                      </a:r>
                      <a:r>
                        <a:rPr lang="en-US" dirty="0" smtClean="0"/>
                        <a:t>A1, B1)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АБО (</a:t>
                      </a:r>
                      <a:r>
                        <a:rPr lang="en-US" dirty="0" smtClean="0"/>
                        <a:t>A1, B1)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(</a:t>
                      </a:r>
                      <a:r>
                        <a:rPr lang="en-US" dirty="0" smtClean="0"/>
                        <a:t>A1)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ІСТИНА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ІСТИНА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ІСТИНА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ІСТИНА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НЕПРАВДА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ІСТИНА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НЕПРАВДА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НЕПРАВДА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ІСТИНА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НЕПРАВДА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НЕПРАВДА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ІСТИНА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НЕПРАВДА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ІСТИНА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ІСТИНА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НЕПРАВДА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НЕПРАВДА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НЕПРАВДА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НЕПРАВДА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ІСТИНА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/>
          <a:lstStyle/>
          <a:p>
            <a:pPr algn="ctr">
              <a:defRPr/>
            </a:pPr>
            <a:r>
              <a:rPr lang="ru-RU" sz="3400" b="1" dirty="0" err="1" smtClean="0"/>
              <a:t>Таблиця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значень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функцій</a:t>
            </a:r>
            <a:r>
              <a:rPr lang="ru-RU" sz="3400" b="1" dirty="0" smtClean="0"/>
              <a:t> І, АБО, НЕ</a:t>
            </a:r>
            <a:endParaRPr lang="ru-RU" sz="3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26651-BD56-4C2C-95FE-31BF7661842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388" y="1600200"/>
            <a:ext cx="8856662" cy="4525963"/>
          </a:xfrm>
        </p:spPr>
        <p:txBody>
          <a:bodyPr>
            <a:normAutofit fontScale="77500" lnSpcReduction="20000"/>
          </a:bodyPr>
          <a:lstStyle/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Логічні функції І, АБО, НЕ використовують для запису більш складніших логічних виразів, ніж просто рівність чи нерівність. наприклад, у функції ЯКЩО можна використовувати подвійне нерівність або об'єднання інтервалів. Тому замість подвійного нерівності 10 &lt;А3 &lt;20 потрібно використовувати логічний вираз  </a:t>
            </a:r>
            <a:r>
              <a:rPr lang="uk-UA" b="1" dirty="0" smtClean="0">
                <a:solidFill>
                  <a:srgbClr val="FFFF00"/>
                </a:solidFill>
              </a:rPr>
              <a:t>І (А3&gt; 10; </a:t>
            </a:r>
            <a:r>
              <a:rPr lang="uk-UA" b="1" dirty="0" err="1" smtClean="0">
                <a:solidFill>
                  <a:srgbClr val="FFFF00"/>
                </a:solidFill>
              </a:rPr>
              <a:t>А3</a:t>
            </a:r>
            <a:r>
              <a:rPr lang="uk-UA" b="1" dirty="0" smtClean="0">
                <a:solidFill>
                  <a:srgbClr val="FFFF00"/>
                </a:solidFill>
              </a:rPr>
              <a:t> &lt;20),  </a:t>
            </a:r>
            <a:r>
              <a:rPr lang="uk-UA" dirty="0" smtClean="0"/>
              <a:t>а замість твердження </a:t>
            </a:r>
            <a:r>
              <a:rPr lang="uk-UA" b="1" dirty="0" smtClean="0">
                <a:solidFill>
                  <a:srgbClr val="FFFF00"/>
                </a:solidFill>
              </a:rPr>
              <a:t>С5 </a:t>
            </a:r>
            <a:r>
              <a:rPr lang="uk-UA" b="1" dirty="0" smtClean="0">
                <a:solidFill>
                  <a:srgbClr val="FFFF00"/>
                </a:solidFill>
                <a:sym typeface="Symbol"/>
              </a:rPr>
              <a:t></a:t>
            </a:r>
            <a:r>
              <a:rPr lang="uk-UA" b="1" dirty="0" smtClean="0">
                <a:solidFill>
                  <a:srgbClr val="FFFF00"/>
                </a:solidFill>
              </a:rPr>
              <a:t> (- </a:t>
            </a:r>
            <a:r>
              <a:rPr lang="uk-UA" b="1" dirty="0" smtClean="0">
                <a:solidFill>
                  <a:srgbClr val="FFFF00"/>
                </a:solidFill>
                <a:sym typeface="Symbol"/>
              </a:rPr>
              <a:t></a:t>
            </a:r>
            <a:r>
              <a:rPr lang="uk-UA" b="1" dirty="0" smtClean="0">
                <a:solidFill>
                  <a:srgbClr val="FFFF00"/>
                </a:solidFill>
              </a:rPr>
              <a:t>; -1] </a:t>
            </a:r>
            <a:r>
              <a:rPr lang="uk-UA" b="1" dirty="0" smtClean="0">
                <a:solidFill>
                  <a:srgbClr val="FFFF00"/>
                </a:solidFill>
                <a:sym typeface="Symbol"/>
              </a:rPr>
              <a:t></a:t>
            </a:r>
            <a:r>
              <a:rPr lang="uk-UA" b="1" dirty="0" smtClean="0">
                <a:solidFill>
                  <a:srgbClr val="FFFF00"/>
                </a:solidFill>
              </a:rPr>
              <a:t> (1; +</a:t>
            </a:r>
            <a:r>
              <a:rPr lang="uk-UA" b="1" dirty="0" smtClean="0">
                <a:solidFill>
                  <a:srgbClr val="FFFF00"/>
                </a:solidFill>
                <a:sym typeface="Symbol"/>
              </a:rPr>
              <a:t></a:t>
            </a:r>
            <a:r>
              <a:rPr lang="uk-UA" b="1" dirty="0" smtClean="0">
                <a:solidFill>
                  <a:srgbClr val="FFFF00"/>
                </a:solidFill>
              </a:rPr>
              <a:t>) </a:t>
            </a:r>
            <a:r>
              <a:rPr lang="uk-UA" dirty="0" smtClean="0"/>
              <a:t>– логічний вираз  </a:t>
            </a:r>
            <a:r>
              <a:rPr lang="uk-UA" b="1" dirty="0" smtClean="0">
                <a:solidFill>
                  <a:srgbClr val="FFFF00"/>
                </a:solidFill>
              </a:rPr>
              <a:t>АБО (С5 &lt;= -1; C5&gt; 1)</a:t>
            </a:r>
            <a:r>
              <a:rPr lang="uk-UA" dirty="0" smtClean="0"/>
              <a:t>.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Якщо, наприклад, функція задана таким чином:</a:t>
            </a:r>
          </a:p>
          <a:p>
            <a:pPr marL="0" indent="355600">
              <a:buFont typeface="Arial" charset="0"/>
              <a:buNone/>
              <a:defRPr/>
            </a:pPr>
            <a:endParaRPr lang="uk-UA" dirty="0" smtClean="0"/>
          </a:p>
          <a:p>
            <a:pPr marL="0" indent="355600">
              <a:buFont typeface="Arial" charset="0"/>
              <a:buNone/>
              <a:defRPr/>
            </a:pPr>
            <a:endParaRPr lang="uk-UA" dirty="0" smtClean="0"/>
          </a:p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знаходиться в клітинці А5, то обчислити її значення можна по такою формулою:</a:t>
            </a:r>
          </a:p>
          <a:p>
            <a:pPr marL="0" indent="0">
              <a:buFont typeface="Arial" charset="0"/>
              <a:buNone/>
              <a:defRPr/>
            </a:pPr>
            <a:r>
              <a:rPr lang="uk-UA" dirty="0" smtClean="0"/>
              <a:t>= ЕСЛИ (ИЛИ (A5 &lt;-2; </a:t>
            </a:r>
            <a:r>
              <a:rPr lang="uk-UA" dirty="0" err="1" smtClean="0"/>
              <a:t>A5</a:t>
            </a:r>
            <a:r>
              <a:rPr lang="uk-UA" dirty="0" smtClean="0"/>
              <a:t>&gt; 10), 2 * A5-5; ЕСЛИ (И (A5&gt; = 2; </a:t>
            </a:r>
            <a:r>
              <a:rPr lang="uk-UA" dirty="0" err="1" smtClean="0"/>
              <a:t>A5</a:t>
            </a:r>
            <a:r>
              <a:rPr lang="uk-UA" dirty="0" smtClean="0"/>
              <a:t> &lt;= 3), 3 * </a:t>
            </a:r>
            <a:r>
              <a:rPr lang="uk-UA" dirty="0" err="1" smtClean="0"/>
              <a:t>A5</a:t>
            </a:r>
            <a:r>
              <a:rPr lang="uk-UA" dirty="0" smtClean="0"/>
              <a:t> +1; "Функція не визначена")).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b="1" dirty="0" smtClean="0"/>
              <a:t>Використання подвійних нерівностей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01023-54E4-4DCE-84A9-70E3D91F9F8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3860800"/>
            <a:ext cx="3019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41168"/>
          </a:xfrm>
        </p:spPr>
        <p:txBody>
          <a:bodyPr>
            <a:noAutofit/>
          </a:bodyPr>
          <a:lstStyle/>
          <a:p>
            <a:pPr marL="182563" indent="-182563">
              <a:buFont typeface="Arial" charset="0"/>
              <a:buNone/>
              <a:defRPr/>
            </a:pPr>
            <a:r>
              <a:rPr lang="uk-UA" sz="2400" dirty="0" smtClean="0"/>
              <a:t>1. Назвіть категорії функцій в Excel 2007.</a:t>
            </a:r>
          </a:p>
          <a:p>
            <a:pPr marL="182563" indent="-182563">
              <a:buFont typeface="Arial" charset="0"/>
              <a:buNone/>
              <a:defRPr/>
            </a:pPr>
            <a:r>
              <a:rPr lang="uk-UA" sz="2400" dirty="0" smtClean="0"/>
              <a:t>2. Скільки аргументів можуть мати функції в Excel 2007? Дані яких типів можуть бути аргументами?</a:t>
            </a:r>
          </a:p>
          <a:p>
            <a:pPr marL="182563" indent="-182563">
              <a:buFont typeface="Arial" charset="0"/>
              <a:buNone/>
              <a:defRPr/>
            </a:pPr>
            <a:r>
              <a:rPr lang="uk-UA" sz="2400" dirty="0" smtClean="0"/>
              <a:t>3. Наведіть по одному прикладу функцій з одним аргументом; з кількома аргументами; з нефіксованим кількістю аргументів; без аргументів.</a:t>
            </a:r>
          </a:p>
          <a:p>
            <a:pPr marL="182563" indent="-182563">
              <a:buFont typeface="Arial" charset="0"/>
              <a:buNone/>
              <a:defRPr/>
            </a:pPr>
            <a:r>
              <a:rPr lang="uk-UA" sz="2400" dirty="0" smtClean="0"/>
              <a:t>4. Наведіть приклади формул з використанням функцій з різною кількістю аргументів.</a:t>
            </a:r>
          </a:p>
          <a:p>
            <a:pPr marL="182563" indent="-182563">
              <a:buFont typeface="Arial" charset="0"/>
              <a:buNone/>
              <a:defRPr/>
            </a:pPr>
            <a:r>
              <a:rPr lang="uk-UA" sz="2400" dirty="0" smtClean="0"/>
              <a:t>5. Опишіть, як вставити функцію у формулу, використовуючи список однієї з кнопок групи Бібліотека функцій вкладки Формули на Стрічці.</a:t>
            </a:r>
          </a:p>
          <a:p>
            <a:pPr marL="182563" indent="-182563">
              <a:buFont typeface="Arial" charset="0"/>
              <a:buNone/>
              <a:defRPr/>
            </a:pPr>
            <a:r>
              <a:rPr lang="uk-UA" sz="2400" dirty="0" smtClean="0"/>
              <a:t>6. Опишіть, як вставити функцію у формулу, використовуючи вікно Майстер функцій.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b="1" dirty="0" smtClean="0"/>
              <a:t>Первинне закріплення вивченого матеріалу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22E-1BE3-46F9-88FB-23DEB48A93B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pPr marL="182563" indent="-182563">
              <a:buNone/>
              <a:defRPr/>
            </a:pPr>
            <a:r>
              <a:rPr lang="uk-UA" dirty="0"/>
              <a:t>7 . Опишіть, як вставити функцію у формулу, вводячи її безпосередньо в клітинку або в Рядок формул.</a:t>
            </a:r>
          </a:p>
          <a:p>
            <a:pPr marL="182563" indent="-182563">
              <a:buNone/>
              <a:defRPr/>
            </a:pPr>
            <a:r>
              <a:rPr lang="uk-UA" dirty="0"/>
              <a:t>8. Опишіть загальний вигляд, кількість аргументів, результат і наведіть приклад використання математичних функцій ABS, SIN, КОРІНЬ, ОКРУГЛ, ПІ, </a:t>
            </a:r>
            <a:r>
              <a:rPr lang="uk-UA" dirty="0" smtClean="0"/>
              <a:t>СТЕПІНЬ</a:t>
            </a:r>
            <a:r>
              <a:rPr lang="uk-UA" dirty="0"/>
              <a:t>, </a:t>
            </a:r>
            <a:r>
              <a:rPr lang="uk-UA" dirty="0" smtClean="0"/>
              <a:t>СУММ.</a:t>
            </a:r>
            <a:endParaRPr lang="uk-UA" dirty="0"/>
          </a:p>
          <a:p>
            <a:pPr marL="182563" indent="-182563">
              <a:buNone/>
              <a:defRPr/>
            </a:pPr>
            <a:r>
              <a:rPr lang="uk-UA" dirty="0"/>
              <a:t>9. Опишіть загальний вигляд, кількість аргументів, результат і наведіть приклад використання математичних функцій ASIN, градус, Радіани.</a:t>
            </a:r>
          </a:p>
          <a:p>
            <a:pPr marL="182563" indent="-182563">
              <a:buNone/>
              <a:defRPr/>
            </a:pPr>
            <a:r>
              <a:rPr lang="uk-UA" dirty="0"/>
              <a:t>10. Опишіть загальний вигляд, кількість аргументів, результат і наведіть приклад використання статистичних функцій СРЗНАЧ, РАХУНОК, МАКС, МИН. </a:t>
            </a:r>
          </a:p>
          <a:p>
            <a:pPr>
              <a:buFont typeface="Arial" charset="0"/>
              <a:buNone/>
              <a:defRPr/>
            </a:pPr>
            <a:r>
              <a:rPr lang="uk-UA" dirty="0" smtClean="0"/>
              <a:t>11. Опишіть загальний вигляд, кількість аргументів, результат і наведіть приклад використання функції IF.</a:t>
            </a:r>
          </a:p>
          <a:p>
            <a:pPr>
              <a:buFont typeface="Arial" charset="0"/>
              <a:buNone/>
              <a:defRPr/>
            </a:pPr>
            <a:r>
              <a:rPr lang="uk-UA" dirty="0" smtClean="0"/>
              <a:t>12. Опишіть загальний вигляд, кількість аргументів, результат і наведіть приклад використання логічних функцій І, АБО, НЕ.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b="1" dirty="0" smtClean="0"/>
              <a:t>Первинне закріплення вивченого матеріалу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28FD6-BC39-43FA-8361-F5C7E7DDEB8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02384" y="6247290"/>
            <a:ext cx="2592387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dirty="0"/>
              <a:t>Виконання вправи 3-6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Формули Excel 2007 можуть містити </a:t>
            </a:r>
            <a:r>
              <a:rPr lang="uk-UA" b="1" dirty="0" smtClean="0">
                <a:solidFill>
                  <a:srgbClr val="FFFF00"/>
                </a:solidFill>
              </a:rPr>
              <a:t>числа, тексти, посилання на клітинки, знаки дій (оператори), дужки і функції</a:t>
            </a:r>
            <a:r>
              <a:rPr lang="uk-UA" dirty="0" smtClean="0"/>
              <a:t>.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До сих пір ми використовували нескладні формули і не використовували в них функції. Але навіть ці нескладні формули значно спрощуються, якщо в них використовувати функції. Наприклад, формула 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b="1" i="1" dirty="0" smtClean="0">
                <a:solidFill>
                  <a:srgbClr val="FFFF00"/>
                </a:solidFill>
              </a:rPr>
              <a:t>= А1 + А2 + А3 + А4 + А5 + А6 + А7 + А8 + А9 + А10</a:t>
            </a:r>
            <a:r>
              <a:rPr lang="uk-UA" dirty="0" smtClean="0"/>
              <a:t> 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з використанням функції </a:t>
            </a:r>
            <a:r>
              <a:rPr lang="uk-UA" b="1" dirty="0" err="1" smtClean="0">
                <a:solidFill>
                  <a:srgbClr val="FFFF00"/>
                </a:solidFill>
              </a:rPr>
              <a:t>СУММ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dirty="0" smtClean="0"/>
              <a:t>буде виглядати так: 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b="1" i="1" dirty="0" smtClean="0">
                <a:solidFill>
                  <a:srgbClr val="FFFF00"/>
                </a:solidFill>
              </a:rPr>
              <a:t>= </a:t>
            </a:r>
            <a:r>
              <a:rPr lang="uk-UA" b="1" i="1" dirty="0" err="1" smtClean="0">
                <a:solidFill>
                  <a:srgbClr val="FFFF00"/>
                </a:solidFill>
              </a:rPr>
              <a:t>СУММ</a:t>
            </a:r>
            <a:r>
              <a:rPr lang="uk-UA" b="1" i="1" dirty="0" smtClean="0">
                <a:solidFill>
                  <a:srgbClr val="FFFF00"/>
                </a:solidFill>
              </a:rPr>
              <a:t> (А1: А10)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Очевидно, що друга формула і сприймається, і вводиться значно простіше, ніж перша.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А якщо потрібно було б скласти числа з діапазону клітинок А1: А100? Перша з наведених формул стала б дуже громіздкою, а друга змінилась би мінімально.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err="1" smtClean="0"/>
              <a:t>Використання</a:t>
            </a:r>
            <a:r>
              <a:rPr lang="ru-RU" b="1" dirty="0" smtClean="0"/>
              <a:t> </a:t>
            </a:r>
            <a:r>
              <a:rPr lang="ru-RU" b="1" dirty="0" err="1" smtClean="0"/>
              <a:t>функцій</a:t>
            </a:r>
            <a:r>
              <a:rPr lang="ru-RU" b="1" dirty="0" smtClean="0"/>
              <a:t> у формулах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00178-6C96-404A-BCA6-59A7FD675A5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4565650"/>
          </a:xfrm>
        </p:spPr>
        <p:txBody>
          <a:bodyPr>
            <a:normAutofit fontScale="92500" lnSpcReduction="20000"/>
          </a:bodyPr>
          <a:lstStyle/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Багато обчислення в Excel 2007 взагалі неможливо виконати без використання функцій. Наприклад, обчислення значення арифметичного квадратного кореня, знаходження значення синуса або тангенса та ін.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Excel 2007 має вбудовану бібліотеку функцій, до якої входять більше ніж 300 різноманітних функцій. Всі вони для зручності пошуку розподілені по групах (категоріях): </a:t>
            </a:r>
            <a:r>
              <a:rPr lang="uk-UA" b="1" dirty="0" smtClean="0">
                <a:solidFill>
                  <a:srgbClr val="FFFF00"/>
                </a:solidFill>
              </a:rPr>
              <a:t>математичні, </a:t>
            </a:r>
            <a:r>
              <a:rPr lang="uk-UA" b="1" dirty="0" err="1" smtClean="0">
                <a:solidFill>
                  <a:srgbClr val="FFFF00"/>
                </a:solidFill>
              </a:rPr>
              <a:t>статистичноські</a:t>
            </a:r>
            <a:r>
              <a:rPr lang="uk-UA" b="1" dirty="0" smtClean="0">
                <a:solidFill>
                  <a:srgbClr val="FFFF00"/>
                </a:solidFill>
              </a:rPr>
              <a:t>, логічні, фінансові, текстові</a:t>
            </a:r>
            <a:r>
              <a:rPr lang="uk-UA" dirty="0" smtClean="0"/>
              <a:t> та ін.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b="1" dirty="0" smtClean="0">
                <a:solidFill>
                  <a:srgbClr val="FFFF00"/>
                </a:solidFill>
              </a:rPr>
              <a:t>Функція в Excel 2007 має ім'я і результат, є функції з аргументами і без аргументів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b="1" dirty="0" smtClean="0"/>
              <a:t>Використання функцій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F19A6-5409-4084-8DCC-126E92DBD62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0825" y="4941888"/>
            <a:ext cx="8893175" cy="1184275"/>
          </a:xfrm>
        </p:spPr>
        <p:txBody>
          <a:bodyPr>
            <a:normAutofit fontScale="85000" lnSpcReduction="10000"/>
          </a:bodyPr>
          <a:lstStyle/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Аргументом функції може бути число, текст (його потрібно укладати в подвійні лапки), вираз, посилання на клітинку або діапазон клітинок, результат іншої функції.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b="1" dirty="0" smtClean="0"/>
              <a:t>Функції з аргументами розподіляються на функції:</a:t>
            </a:r>
            <a:endParaRPr lang="uk-UA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F9B97-E698-46A1-A484-C7B93F657A7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251520" y="1397000"/>
          <a:ext cx="8892480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4525963"/>
          </a:xfrm>
        </p:spPr>
        <p:txBody>
          <a:bodyPr>
            <a:normAutofit fontScale="92500" lnSpcReduction="20000"/>
          </a:bodyPr>
          <a:lstStyle/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При використанні функції у формулі спочатку вказується її ім'я, а потім, якщо функція має аргументи, в дужках вказується список аргументів через крапку з комою. 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Якщо функція не має  аргументів, то в дужках після імені функції нічого не вказується. Так в наведеній вище формулою 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b="1" i="1" dirty="0" smtClean="0">
                <a:solidFill>
                  <a:srgbClr val="FFFF00"/>
                </a:solidFill>
              </a:rPr>
              <a:t>= </a:t>
            </a:r>
            <a:r>
              <a:rPr lang="uk-UA" b="1" i="1" dirty="0" err="1" smtClean="0">
                <a:solidFill>
                  <a:srgbClr val="FFFF00"/>
                </a:solidFill>
              </a:rPr>
              <a:t>СУММ</a:t>
            </a:r>
            <a:r>
              <a:rPr lang="uk-UA" b="1" i="1" dirty="0" smtClean="0">
                <a:solidFill>
                  <a:srgbClr val="FFFF00"/>
                </a:solidFill>
              </a:rPr>
              <a:t> (А1: А10) 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використана функція з ім'ям </a:t>
            </a:r>
            <a:r>
              <a:rPr lang="uk-UA" dirty="0" err="1" smtClean="0"/>
              <a:t>СУММ</a:t>
            </a:r>
            <a:r>
              <a:rPr lang="uk-UA" dirty="0" smtClean="0"/>
              <a:t>, аргументом якої є посилання на діапазон комірок А1: А10, а результатом - сума чисел із зазначеного діапазону комірок.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b="1" dirty="0" smtClean="0"/>
              <a:t>Аргументи функції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963D4-396A-428C-8860-3A740FE5974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3200" b="1" dirty="0" err="1" smtClean="0"/>
              <a:t>Таблиця</a:t>
            </a:r>
            <a:r>
              <a:rPr lang="ru-RU" sz="3200" b="1" dirty="0" smtClean="0"/>
              <a:t> «</a:t>
            </a:r>
            <a:r>
              <a:rPr lang="ru-RU" sz="3200" b="1" dirty="0" err="1" smtClean="0"/>
              <a:t>Приклади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використання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функцій</a:t>
            </a:r>
            <a:r>
              <a:rPr lang="ru-RU" sz="3200" b="1" dirty="0" smtClean="0"/>
              <a:t> в </a:t>
            </a:r>
            <a:r>
              <a:rPr sz="3200" b="1" dirty="0" smtClean="0"/>
              <a:t>Excel 2007</a:t>
            </a:r>
            <a:r>
              <a:rPr lang="uk-UA" sz="3200" b="1" dirty="0" smtClean="0"/>
              <a:t>"</a:t>
            </a:r>
            <a:endParaRPr lang="ru-RU" sz="32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FF7712B-920B-492A-A976-25D18447D9FA}" type="datetime1">
              <a:rPr lang="uk-UA" smtClean="0"/>
              <a:pPr>
                <a:defRPr/>
              </a:pPr>
              <a:t>26.02.2013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Презентації Кравчук Г.Т.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C0297-7924-4DF8-AC87-0ED07A73962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298294"/>
              </p:ext>
            </p:extLst>
          </p:nvPr>
        </p:nvGraphicFramePr>
        <p:xfrm>
          <a:off x="179388" y="1557338"/>
          <a:ext cx="8964487" cy="582676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080244"/>
                <a:gridCol w="1440160"/>
                <a:gridCol w="1374004"/>
                <a:gridCol w="507007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Категорія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Приклади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використання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функцій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кількість</a:t>
                      </a:r>
                      <a:endParaRPr lang="ru-RU" sz="1400" dirty="0" smtClean="0"/>
                    </a:p>
                    <a:p>
                      <a:r>
                        <a:rPr lang="ru-RU" sz="1400" dirty="0" err="1" smtClean="0"/>
                        <a:t>аргументів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Результат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uk-UA" sz="1400" dirty="0" smtClean="0"/>
                        <a:t>Математичні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КОРІНЬ (B3)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Арифметичний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квадратний</a:t>
                      </a:r>
                      <a:r>
                        <a:rPr lang="ru-RU" sz="1400" dirty="0" smtClean="0"/>
                        <a:t> корень </a:t>
                      </a:r>
                      <a:r>
                        <a:rPr lang="ru-RU" sz="1400" dirty="0" err="1" smtClean="0"/>
                        <a:t>з</a:t>
                      </a:r>
                      <a:r>
                        <a:rPr lang="ru-RU" sz="1400" dirty="0" smtClean="0"/>
                        <a:t> числа </a:t>
                      </a:r>
                      <a:r>
                        <a:rPr lang="ru-RU" sz="1400" dirty="0" err="1" smtClean="0"/>
                        <a:t>клітинки</a:t>
                      </a:r>
                      <a:r>
                        <a:rPr lang="ru-RU" sz="1400" dirty="0" smtClean="0"/>
                        <a:t> B3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ОКРУГЛ (C1, 3)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Число </a:t>
                      </a:r>
                      <a:r>
                        <a:rPr lang="ru-RU" sz="1400" dirty="0" err="1" smtClean="0"/>
                        <a:t>з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клітинки</a:t>
                      </a:r>
                      <a:r>
                        <a:rPr lang="ru-RU" sz="1400" dirty="0" smtClean="0"/>
                        <a:t> C1, </a:t>
                      </a:r>
                      <a:r>
                        <a:rPr lang="ru-RU" sz="1400" dirty="0" err="1" smtClean="0"/>
                        <a:t>округлене</a:t>
                      </a:r>
                      <a:r>
                        <a:rPr lang="ru-RU" sz="1400" dirty="0" smtClean="0"/>
                        <a:t> до </a:t>
                      </a:r>
                      <a:r>
                        <a:rPr lang="ru-RU" sz="1400" dirty="0" err="1" smtClean="0"/>
                        <a:t>трьох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десяткових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знаків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СУММ (25;</a:t>
                      </a:r>
                    </a:p>
                    <a:p>
                      <a:r>
                        <a:rPr lang="ru-RU" sz="1400" dirty="0" smtClean="0"/>
                        <a:t>44/15 +3,15 = 4;</a:t>
                      </a:r>
                    </a:p>
                    <a:p>
                      <a:r>
                        <a:rPr lang="ru-RU" sz="1400" dirty="0" smtClean="0"/>
                        <a:t>В6; С2: Е10;</a:t>
                      </a:r>
                    </a:p>
                    <a:p>
                      <a:r>
                        <a:rPr lang="ru-RU" sz="1400" dirty="0" smtClean="0"/>
                        <a:t>КОРІНЬ (А3))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Від</a:t>
                      </a:r>
                      <a:r>
                        <a:rPr lang="ru-RU" sz="1400" dirty="0" smtClean="0"/>
                        <a:t> 1 до 255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Сума таких </a:t>
                      </a:r>
                      <a:r>
                        <a:rPr lang="ru-RU" sz="1400" dirty="0" err="1" smtClean="0"/>
                        <a:t>складових</a:t>
                      </a:r>
                      <a:r>
                        <a:rPr lang="ru-RU" sz="1400" dirty="0" smtClean="0"/>
                        <a:t>: числа 25, </a:t>
                      </a:r>
                      <a:r>
                        <a:rPr lang="ru-RU" sz="1400" dirty="0" err="1" smtClean="0"/>
                        <a:t>значення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виразу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44/15 3154, числа </a:t>
                      </a:r>
                      <a:r>
                        <a:rPr lang="ru-RU" sz="1400" dirty="0" err="1" smtClean="0"/>
                        <a:t>з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комірки</a:t>
                      </a:r>
                      <a:r>
                        <a:rPr lang="ru-RU" sz="1400" dirty="0" smtClean="0"/>
                        <a:t> В6, чисел </a:t>
                      </a:r>
                      <a:r>
                        <a:rPr lang="ru-RU" sz="1400" dirty="0" err="1" smtClean="0"/>
                        <a:t>з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діапазону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комірок</a:t>
                      </a:r>
                      <a:r>
                        <a:rPr lang="ru-RU" sz="1400" dirty="0" smtClean="0"/>
                        <a:t> С2:Е10, </a:t>
                      </a:r>
                      <a:r>
                        <a:rPr lang="ru-RU" sz="1400" dirty="0" err="1" smtClean="0"/>
                        <a:t>арифметичного</a:t>
                      </a:r>
                      <a:r>
                        <a:rPr lang="ru-RU" sz="1400" dirty="0" smtClean="0"/>
                        <a:t> квадратного </a:t>
                      </a:r>
                      <a:r>
                        <a:rPr lang="ru-RU" sz="1400" dirty="0" err="1" smtClean="0"/>
                        <a:t>кореня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з</a:t>
                      </a:r>
                      <a:r>
                        <a:rPr lang="ru-RU" sz="1400" dirty="0" smtClean="0"/>
                        <a:t> числа </a:t>
                      </a:r>
                      <a:r>
                        <a:rPr lang="ru-RU" sz="1400" dirty="0" err="1" smtClean="0"/>
                        <a:t>клітинки</a:t>
                      </a:r>
                      <a:r>
                        <a:rPr lang="ru-RU" sz="1400" dirty="0" smtClean="0"/>
                        <a:t> А3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uk-UA" sz="1400" dirty="0" smtClean="0"/>
                        <a:t>Статистичні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МАКС (</a:t>
                      </a:r>
                      <a:r>
                        <a:rPr lang="en-US" sz="1400" dirty="0" smtClean="0"/>
                        <a:t>B20, D5:</a:t>
                      </a:r>
                    </a:p>
                    <a:p>
                      <a:r>
                        <a:rPr lang="en-US" sz="1400" dirty="0" smtClean="0"/>
                        <a:t>D19, A30: F30)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Від</a:t>
                      </a:r>
                      <a:r>
                        <a:rPr lang="ru-RU" sz="1400" dirty="0" smtClean="0"/>
                        <a:t> 1 до 255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Найбільше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з</a:t>
                      </a:r>
                      <a:r>
                        <a:rPr lang="ru-RU" sz="1400" dirty="0" smtClean="0"/>
                        <a:t> чисел в </a:t>
                      </a:r>
                      <a:r>
                        <a:rPr lang="ru-RU" sz="1400" dirty="0" err="1" smtClean="0"/>
                        <a:t>діапазоні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клітинок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B20, D5: D19; A30: F30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РАНГ (В1;</a:t>
                      </a:r>
                    </a:p>
                    <a:p>
                      <a:r>
                        <a:rPr lang="ru-RU" sz="1400" dirty="0" smtClean="0"/>
                        <a:t>В1: В20: 1)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 (</a:t>
                      </a:r>
                      <a:r>
                        <a:rPr lang="ru-RU" sz="1400" dirty="0" err="1" smtClean="0"/>
                        <a:t>Третій</a:t>
                      </a:r>
                      <a:r>
                        <a:rPr lang="ru-RU" sz="1400" dirty="0" smtClean="0"/>
                        <a:t> аргумент – </a:t>
                      </a:r>
                      <a:r>
                        <a:rPr lang="ru-RU" sz="1400" dirty="0" err="1" smtClean="0"/>
                        <a:t>необовязковий</a:t>
                      </a:r>
                      <a:r>
                        <a:rPr lang="ru-RU" sz="1400" dirty="0" smtClean="0"/>
                        <a:t>)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Ранг числа (</a:t>
                      </a:r>
                      <a:r>
                        <a:rPr lang="ru-RU" sz="1400" dirty="0" err="1" smtClean="0"/>
                        <a:t>місце</a:t>
                      </a:r>
                      <a:r>
                        <a:rPr lang="ru-RU" sz="1400" dirty="0" smtClean="0"/>
                        <a:t> за величиною в списку) </a:t>
                      </a:r>
                      <a:r>
                        <a:rPr lang="ru-RU" sz="1400" dirty="0" err="1" smtClean="0"/>
                        <a:t>з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осередку</a:t>
                      </a:r>
                      <a:r>
                        <a:rPr lang="ru-RU" sz="1400" dirty="0" smtClean="0"/>
                        <a:t> В1 </a:t>
                      </a:r>
                      <a:r>
                        <a:rPr lang="ru-RU" sz="1400" dirty="0" err="1" smtClean="0"/>
                        <a:t>серед</a:t>
                      </a:r>
                      <a:r>
                        <a:rPr lang="ru-RU" sz="1400" dirty="0" smtClean="0"/>
                        <a:t> чисел в</a:t>
                      </a:r>
                    </a:p>
                    <a:p>
                      <a:r>
                        <a:rPr lang="ru-RU" sz="1400" dirty="0" err="1" smtClean="0"/>
                        <a:t>діапазоні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клітинок</a:t>
                      </a:r>
                      <a:r>
                        <a:rPr lang="ru-RU" sz="1400" dirty="0" smtClean="0"/>
                        <a:t> В1: В20. </a:t>
                      </a:r>
                      <a:r>
                        <a:rPr lang="ru-RU" sz="1400" dirty="0" err="1" smtClean="0"/>
                        <a:t>Третій</a:t>
                      </a:r>
                      <a:r>
                        <a:rPr lang="ru-RU" sz="1400" dirty="0" smtClean="0"/>
                        <a:t> аргумент </a:t>
                      </a:r>
                      <a:r>
                        <a:rPr lang="ru-RU" sz="1400" dirty="0" err="1" smtClean="0"/>
                        <a:t>визначає</a:t>
                      </a:r>
                      <a:r>
                        <a:rPr lang="ru-RU" sz="1400" dirty="0" smtClean="0"/>
                        <a:t>, в </a:t>
                      </a:r>
                      <a:r>
                        <a:rPr lang="ru-RU" sz="1400" dirty="0" err="1" smtClean="0"/>
                        <a:t>якому</a:t>
                      </a:r>
                      <a:r>
                        <a:rPr lang="ru-RU" sz="1400" dirty="0" smtClean="0"/>
                        <a:t> порядку </a:t>
                      </a:r>
                      <a:r>
                        <a:rPr lang="ru-RU" sz="1400" dirty="0" err="1" smtClean="0"/>
                        <a:t>аналізувати</a:t>
                      </a:r>
                      <a:r>
                        <a:rPr lang="ru-RU" sz="1400" dirty="0" smtClean="0"/>
                        <a:t> числа в </a:t>
                      </a:r>
                      <a:r>
                        <a:rPr lang="ru-RU" sz="1400" dirty="0" err="1" smtClean="0"/>
                        <a:t>діапазоні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клітинок</a:t>
                      </a:r>
                      <a:r>
                        <a:rPr lang="ru-RU" sz="1400" dirty="0" smtClean="0"/>
                        <a:t> В1: В20 для </a:t>
                      </a:r>
                      <a:r>
                        <a:rPr lang="ru-RU" sz="1400" dirty="0" err="1" smtClean="0"/>
                        <a:t>визнаділення</a:t>
                      </a:r>
                      <a:r>
                        <a:rPr lang="ru-RU" sz="1400" dirty="0" smtClean="0"/>
                        <a:t> рангу: 0 - у порядку </a:t>
                      </a:r>
                      <a:r>
                        <a:rPr lang="ru-RU" sz="1400" dirty="0" err="1" smtClean="0"/>
                        <a:t>спадання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довільне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додатне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исло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або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відсутність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третього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аргументу - в порядку </a:t>
                      </a:r>
                      <a:r>
                        <a:rPr lang="ru-RU" sz="1400" dirty="0" err="1" smtClean="0"/>
                        <a:t>зростання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Логічні</a:t>
                      </a:r>
                      <a:r>
                        <a:rPr lang="ru-RU" sz="1400" dirty="0" smtClean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ЕСЛИ (D5 &lt;0, "</a:t>
                      </a:r>
                      <a:r>
                        <a:rPr lang="ru-RU" sz="1400" dirty="0" err="1" smtClean="0"/>
                        <a:t>негативне</a:t>
                      </a:r>
                      <a:r>
                        <a:rPr lang="ru-RU" sz="1400" dirty="0" smtClean="0"/>
                        <a:t>", "</a:t>
                      </a:r>
                      <a:r>
                        <a:rPr lang="ru-RU" sz="1400" dirty="0" err="1" smtClean="0"/>
                        <a:t>невід'ємне</a:t>
                      </a:r>
                      <a:r>
                        <a:rPr lang="ru-RU" sz="1400" dirty="0" smtClean="0"/>
                        <a:t>«)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Текст </a:t>
                      </a:r>
                      <a:r>
                        <a:rPr lang="ru-RU" sz="1400" dirty="0" err="1" smtClean="0"/>
                        <a:t>негативне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якщо</a:t>
                      </a:r>
                      <a:r>
                        <a:rPr lang="ru-RU" sz="1400" dirty="0" smtClean="0"/>
                        <a:t> число в </a:t>
                      </a:r>
                      <a:r>
                        <a:rPr lang="ru-RU" sz="1400" dirty="0" err="1" smtClean="0"/>
                        <a:t>комірці</a:t>
                      </a:r>
                      <a:r>
                        <a:rPr lang="ru-RU" sz="1400" dirty="0" smtClean="0"/>
                        <a:t> D5 </a:t>
                      </a:r>
                      <a:r>
                        <a:rPr lang="ru-RU" sz="1400" dirty="0" err="1" smtClean="0"/>
                        <a:t>менше</a:t>
                      </a:r>
                      <a:r>
                        <a:rPr lang="ru-RU" sz="1400" dirty="0" smtClean="0"/>
                        <a:t> нуля; текст </a:t>
                      </a:r>
                      <a:r>
                        <a:rPr lang="ru-RU" sz="1400" dirty="0" err="1" smtClean="0"/>
                        <a:t>невід'ємне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якщо</a:t>
                      </a:r>
                      <a:r>
                        <a:rPr lang="ru-RU" sz="1400" dirty="0" smtClean="0"/>
                        <a:t> число в </a:t>
                      </a:r>
                      <a:r>
                        <a:rPr lang="ru-RU" sz="1400" dirty="0" err="1" smtClean="0"/>
                        <a:t>комірці</a:t>
                      </a:r>
                      <a:r>
                        <a:rPr lang="ru-RU" sz="1400" dirty="0" smtClean="0"/>
                        <a:t> D5 не </a:t>
                      </a:r>
                      <a:r>
                        <a:rPr lang="ru-RU" sz="1400" dirty="0" err="1" smtClean="0"/>
                        <a:t>менше</a:t>
                      </a:r>
                      <a:r>
                        <a:rPr lang="ru-RU" sz="1400" dirty="0" smtClean="0"/>
                        <a:t> нуля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55600">
              <a:buFont typeface="Arial" charset="0"/>
              <a:buNone/>
              <a:defRPr/>
            </a:pPr>
            <a:r>
              <a:rPr lang="uk-UA" dirty="0" smtClean="0"/>
              <a:t>Призначення кожної функції, наявність аргументів і їх кількість, типи аргументів можна подивитися в довідці або в коментарях при введенні функції у формулу.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b="1" dirty="0" smtClean="0"/>
              <a:t>Призначення функцій, довідка по функції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264CA-5AA3-4A19-95E8-484DEA68AED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997200"/>
            <a:ext cx="54673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BackToSchl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EdBackToSchl</Template>
  <TotalTime>0</TotalTime>
  <Words>3338</Words>
  <Application>Microsoft Office PowerPoint</Application>
  <PresentationFormat>Экран (4:3)</PresentationFormat>
  <Paragraphs>325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EdBackToSchl</vt:lpstr>
      <vt:lpstr>Функції в електронних таблицях та їх використання</vt:lpstr>
      <vt:lpstr>Вивчимо:</vt:lpstr>
      <vt:lpstr>Використання функцій у формулах</vt:lpstr>
      <vt:lpstr>Використання функцій у формулах</vt:lpstr>
      <vt:lpstr>Використання функцій</vt:lpstr>
      <vt:lpstr>Функції з аргументами розподіляються на функції:</vt:lpstr>
      <vt:lpstr>Аргументи функції</vt:lpstr>
      <vt:lpstr>Таблиця «Приклади використання функцій в Excel 2007"</vt:lpstr>
      <vt:lpstr>Призначення функцій, довідка по функції</vt:lpstr>
      <vt:lpstr>Вставлення функції у формулу</vt:lpstr>
      <vt:lpstr>Презентация PowerPoint</vt:lpstr>
      <vt:lpstr>Презентация PowerPoint</vt:lpstr>
      <vt:lpstr>Задання аргументів функцій</vt:lpstr>
      <vt:lpstr>Введення посилань на клітинки з використанням миші</vt:lpstr>
      <vt:lpstr>Презентация PowerPoint</vt:lpstr>
      <vt:lpstr>Коментарі  про призначення даної функції і її аргументів</vt:lpstr>
      <vt:lpstr>Вставлення функції</vt:lpstr>
      <vt:lpstr>Введення функції </vt:lpstr>
      <vt:lpstr>Введення формули</vt:lpstr>
      <vt:lpstr>Зверніть увагу:</vt:lpstr>
      <vt:lpstr>Функції </vt:lpstr>
      <vt:lpstr>Деякі математичні функції</vt:lpstr>
      <vt:lpstr>Математичні функції</vt:lpstr>
      <vt:lpstr>Введення математичної функції</vt:lpstr>
      <vt:lpstr>Статистичні функції</vt:lpstr>
      <vt:lpstr>Деякі статистичні функції</vt:lpstr>
      <vt:lpstr>Логічні функції</vt:lpstr>
      <vt:lpstr>Логічні  функції</vt:lpstr>
      <vt:lpstr>Логічні  функції</vt:lpstr>
      <vt:lpstr>Приклад</vt:lpstr>
      <vt:lpstr>Логічні функції І, АБО, НЕ</vt:lpstr>
      <vt:lpstr>Презентация PowerPoint</vt:lpstr>
      <vt:lpstr>Таблиця значень функцій І, АБО, НЕ</vt:lpstr>
      <vt:lpstr>Використання подвійних нерівностей</vt:lpstr>
      <vt:lpstr>Первинне закріплення вивченого матеріалу</vt:lpstr>
      <vt:lpstr>Первинне закріплення вивченого матеріалу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3.3. Копіювання та переміщення даних</dc:title>
  <dc:creator/>
  <cp:lastModifiedBy/>
  <cp:revision>2</cp:revision>
  <dcterms:created xsi:type="dcterms:W3CDTF">2012-02-06T13:45:21Z</dcterms:created>
  <dcterms:modified xsi:type="dcterms:W3CDTF">2013-02-26T18:26:05Z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