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06812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27025" y="488950"/>
            <a:ext cx="8435975" cy="4768849"/>
          </a:xfrm>
          <a:prstGeom prst="roundRect">
            <a:avLst>
              <a:gd name="adj" fmla="val 7310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371600" y="3338512"/>
            <a:ext cx="6400799" cy="2286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685800" y="857250"/>
            <a:ext cx="7772400" cy="2266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100" b="0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752600" y="3567112"/>
            <a:ext cx="5410200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66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365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01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352800" y="6391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858000" y="6391275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2590800" y="76200"/>
            <a:ext cx="4038599" cy="7696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035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3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365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01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4791074" y="2276475"/>
            <a:ext cx="5410200" cy="1924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866774" y="428625"/>
            <a:ext cx="5410200" cy="5619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035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3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365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01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Only" type="objOnly">
  <p:cSld name="objOnly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533400"/>
            <a:ext cx="7696199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035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3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365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01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035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3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365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01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3771900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86300" y="1905000"/>
            <a:ext cx="3771900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6035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365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01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858000" y="64008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168274" y="228600"/>
            <a:ext cx="8823324" cy="6095999"/>
            <a:chOff x="105" y="144"/>
            <a:chExt cx="5557" cy="3839"/>
          </a:xfrm>
        </p:grpSpPr>
        <p:sp>
          <p:nvSpPr>
            <p:cNvPr id="15" name="Shape 15"/>
            <p:cNvSpPr/>
            <p:nvPr/>
          </p:nvSpPr>
          <p:spPr>
            <a:xfrm>
              <a:off x="105" y="144"/>
              <a:ext cx="5557" cy="3839"/>
            </a:xfrm>
            <a:prstGeom prst="roundRect">
              <a:avLst>
                <a:gd name="adj" fmla="val 11046"/>
              </a:avLst>
            </a:prstGeom>
            <a:noFill/>
            <a:ln w="28575" cap="flat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6" name="Shape 16"/>
            <p:cNvCxnSpPr/>
            <p:nvPr/>
          </p:nvCxnSpPr>
          <p:spPr>
            <a:xfrm>
              <a:off x="480" y="1077"/>
              <a:ext cx="4847" cy="0"/>
            </a:xfrm>
            <a:prstGeom prst="straightConnector1">
              <a:avLst/>
            </a:prstGeom>
            <a:noFill/>
            <a:ln w="38100" cap="flat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3568" y="1412776"/>
            <a:ext cx="7772400" cy="2266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100" b="0" i="1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Сортування</a:t>
            </a:r>
            <a:r>
              <a:rPr lang="ru-RU" sz="41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й </a:t>
            </a:r>
            <a:r>
              <a:rPr lang="ru-RU" sz="4100" b="0" i="1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фільтрація</a:t>
            </a:r>
            <a:r>
              <a:rPr lang="ru-RU" sz="41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4100" b="0" i="1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даних</a:t>
            </a:r>
            <a:r>
              <a:rPr lang="ru-RU" sz="41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ru-RU" sz="4100" b="0" i="1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таблицях</a:t>
            </a:r>
            <a:r>
              <a:rPr lang="ru-RU" sz="41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hape 154"/>
          <p:cNvGrpSpPr/>
          <p:nvPr/>
        </p:nvGrpSpPr>
        <p:grpSpPr>
          <a:xfrm>
            <a:off x="875889" y="1845868"/>
            <a:ext cx="7392221" cy="4047323"/>
            <a:chOff x="120239" y="1193"/>
            <a:chExt cx="7392221" cy="4047323"/>
          </a:xfrm>
        </p:grpSpPr>
        <p:sp>
          <p:nvSpPr>
            <p:cNvPr id="155" name="Shape 155"/>
            <p:cNvSpPr/>
            <p:nvPr/>
          </p:nvSpPr>
          <p:spPr>
            <a:xfrm>
              <a:off x="2143900" y="1193"/>
              <a:ext cx="3344895" cy="167244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41275" tIns="41275" rIns="41275" bIns="41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ru-RU" sz="6500" b="0" i="0" u="none" strike="noStrike" cap="none" baseline="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Фільтри</a:t>
              </a:r>
              <a:endParaRPr lang="ru-RU" sz="65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120239" y="2376069"/>
              <a:ext cx="3344895" cy="167244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ru-RU" sz="4000" b="0" i="0" u="none" strike="noStrike" cap="none" baseline="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Автофільтр</a:t>
              </a:r>
              <a:endParaRPr lang="ru-RU" sz="4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4167564" y="2376069"/>
              <a:ext cx="3344895" cy="167244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ru-RU" sz="4000" b="0" i="0" u="none" strike="noStrike" cap="none" baseline="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Розширений</a:t>
              </a:r>
              <a:endParaRPr lang="ru-RU" sz="4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ru-RU" sz="4000" b="0" i="0" u="none" strike="noStrike" cap="none" baseline="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фільтр</a:t>
              </a:r>
              <a:endParaRPr lang="ru-RU" sz="4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075114" y="54868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Які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фільтри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використовуються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Excel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Як застосувати автофільтр?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251519" y="1849016"/>
            <a:ext cx="7696199" cy="1163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90550" marR="0" lvl="0" indent="-590550" algn="just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Arial"/>
              <a:buAutoNum type="arabicPeriod"/>
            </a:pPr>
            <a:r>
              <a:rPr lang="ru-RU" sz="280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Виділити</a:t>
            </a:r>
            <a:r>
              <a:rPr lang="ru-RU" sz="28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таблицю</a:t>
            </a:r>
            <a:r>
              <a:rPr lang="ru-RU" sz="28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590550" marR="0" lvl="0" indent="-590550" algn="just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Arial"/>
              <a:buAutoNum type="arabicPeriod"/>
            </a:pPr>
            <a:r>
              <a:rPr lang="ru-RU" sz="280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Дані</a:t>
            </a:r>
            <a:r>
              <a:rPr lang="ru-RU" sz="28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→ </a:t>
            </a:r>
            <a:r>
              <a:rPr lang="ru-RU" sz="280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Фільтр</a:t>
            </a:r>
            <a:r>
              <a:rPr lang="ru-RU" sz="28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→ Авто </a:t>
            </a:r>
            <a:r>
              <a:rPr lang="ru-RU" sz="280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фільтр</a:t>
            </a:r>
            <a:endParaRPr lang="ru-RU" sz="280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251518" y="2996951"/>
            <a:ext cx="7848873" cy="31085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90550" marR="0" lvl="0" indent="-590550" algn="just" rtl="0">
              <a:spcBef>
                <a:spcPts val="560"/>
              </a:spcBef>
              <a:spcAft>
                <a:spcPts val="0"/>
              </a:spcAft>
              <a:buClr>
                <a:srgbClr val="008080"/>
              </a:buClr>
              <a:buSzPct val="70000"/>
              <a:buFont typeface="Arial"/>
              <a:buAutoNum type="arabicPeriod" startAt="3"/>
            </a:pP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Клацніть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на кнопку з ▼  у </a:t>
            </a: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назві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того </a:t>
            </a: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стовпця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на </a:t>
            </a: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значення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якого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накладається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умова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Оберіть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умову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фільтрації</a:t>
            </a:r>
            <a:r>
              <a:rPr lang="ru-RU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755575" y="908720"/>
            <a:ext cx="7696199" cy="663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Задачі для прикладів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95536" y="1879675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0" i="0" u="none" strike="noStrike" cap="none" baseline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Відібрати з таблиці Фінансовий звіт (книга «Фільтри») прізвища працівників, що відповідають наступним критеріям: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50641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Займають посаду </a:t>
            </a:r>
            <a:r>
              <a:rPr lang="ru-RU" sz="26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директор, менеджер, бухгалтер, продавець;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50641"/>
              <a:buFont typeface="Arial"/>
              <a:buChar char="•"/>
            </a:pPr>
            <a:r>
              <a:rPr lang="ru-RU" sz="26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Мають посадовий оклад більше 3500 грн</a:t>
            </a:r>
            <a:r>
              <a:rPr lang="ru-RU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.;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50641"/>
              <a:buFont typeface="Arial"/>
              <a:buChar char="•"/>
            </a:pPr>
            <a:r>
              <a:rPr lang="ru-RU" sz="26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працівників з найменшим окладом.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50641"/>
              <a:buFont typeface="Arial"/>
              <a:buChar char="•"/>
            </a:pPr>
            <a:r>
              <a:rPr lang="ru-RU" sz="26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 є продавцями і народилися пізніше 1 січня 1980 року;</a:t>
            </a:r>
          </a:p>
          <a:p>
            <a:endParaRPr lang="ru-RU" sz="2600" b="0" i="1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7452320" y="332656"/>
            <a:ext cx="1308997" cy="213131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Як </a:t>
            </a: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скасувати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фільтрацію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Font typeface="Arial"/>
              <a:buChar char="•"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певним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параметром -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клацнути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синю кнопку ▼ у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клітинці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назвою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відповідного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стовпця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та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вибрати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розкривного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списку пункт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Усі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Font typeface="Arial"/>
              <a:buChar char="•"/>
            </a:pP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відразу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за </a:t>
            </a:r>
            <a:r>
              <a:rPr lang="ru-RU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всіма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параметрами -  команда  </a:t>
            </a:r>
            <a:r>
              <a:rPr lang="ru-RU" sz="2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Дані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► </a:t>
            </a:r>
            <a:r>
              <a:rPr lang="ru-RU" sz="2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Фільтр</a:t>
            </a:r>
            <a:r>
              <a:rPr lang="ru-RU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► </a:t>
            </a:r>
            <a:r>
              <a:rPr lang="ru-RU" sz="2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Відобразити</a:t>
            </a:r>
            <a:r>
              <a:rPr lang="ru-RU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все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Коли використовують розширений фільтр?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755575" y="2114935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Font typeface="Arial"/>
              <a:buChar char="•"/>
            </a:pP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частини умови, що стосуються різних параметрів, з'єднані сполучником «або»;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Font typeface="Arial"/>
              <a:buChar char="•"/>
            </a:pP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значення якогось параметра мають задовольняти умові, що складається більш ніж із двох частин.</a:t>
            </a:r>
          </a:p>
        </p:txBody>
      </p:sp>
      <p:sp>
        <p:nvSpPr>
          <p:cNvPr id="186" name="Shape 186"/>
          <p:cNvSpPr/>
          <p:nvPr/>
        </p:nvSpPr>
        <p:spPr>
          <a:xfrm>
            <a:off x="7308303" y="298785"/>
            <a:ext cx="1229865" cy="18447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Як застосувати розширений фільтр?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539552" y="1853631"/>
            <a:ext cx="7696199" cy="2367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90550" marR="0" lvl="0" indent="-59055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Arial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порожніх клітинках аркуша створіть критерій фільтрації.</a:t>
            </a:r>
          </a:p>
          <a:p>
            <a:pPr marL="590550" marR="0" lvl="0" indent="-59055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Arial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Виберіть команду </a:t>
            </a:r>
            <a:r>
              <a:rPr lang="ru-RU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Дані ► Фільтр ► Розширений фільтр.</a:t>
            </a: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Буде відображено вікно </a:t>
            </a:r>
            <a:r>
              <a:rPr lang="ru-RU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Розширений фільтр.</a:t>
            </a:r>
          </a:p>
        </p:txBody>
      </p:sp>
      <p:sp>
        <p:nvSpPr>
          <p:cNvPr id="193" name="Shape 193"/>
          <p:cNvSpPr/>
          <p:nvPr/>
        </p:nvSpPr>
        <p:spPr>
          <a:xfrm>
            <a:off x="5652119" y="3717032"/>
            <a:ext cx="3248025" cy="24288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94" name="Shape 194"/>
          <p:cNvSpPr txBox="1"/>
          <p:nvPr/>
        </p:nvSpPr>
        <p:spPr>
          <a:xfrm>
            <a:off x="519947" y="3777307"/>
            <a:ext cx="5112567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90550" marR="0" lvl="0" indent="-590550" algn="l" rtl="0">
              <a:spcBef>
                <a:spcPts val="480"/>
              </a:spcBef>
              <a:spcAft>
                <a:spcPts val="0"/>
              </a:spcAft>
              <a:buClr>
                <a:srgbClr val="008080"/>
              </a:buClr>
              <a:buSzPct val="70000"/>
              <a:buFont typeface="Arial"/>
              <a:buAutoNum type="arabicPeriod" startAt="3"/>
            </a:pPr>
            <a:r>
              <a:rPr lang="ru-RU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 полі </a:t>
            </a:r>
            <a:r>
              <a:rPr lang="ru-RU" sz="2400" b="0" i="1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Вихідний діапазон </a:t>
            </a:r>
            <a:r>
              <a:rPr lang="ru-RU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укажіть діапазон, де розміщується таблиця, а в полі </a:t>
            </a:r>
            <a:r>
              <a:rPr lang="ru-RU" sz="2400" b="0" i="1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Діапазон умов </a:t>
            </a:r>
            <a:r>
              <a:rPr lang="ru-RU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— діапазон критерію і клацніть кнопку ОК.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755575" y="908720"/>
            <a:ext cx="7696199" cy="663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Задачі для прикладів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0" i="0" u="none" strike="noStrike" cap="none" baseline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Відібрати з таблиці Фінансовий звіт (книга «Фільтри») прізвища працівників, що відповідають наступним критеріям: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50641"/>
              <a:buFont typeface="Arial"/>
              <a:buChar char="•"/>
            </a:pPr>
            <a:r>
              <a:rPr lang="ru-RU" sz="26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займають посаду нач.відділу або мають оклад більше 4000 грн.</a:t>
            </a:r>
          </a:p>
          <a:p>
            <a:endParaRPr lang="ru-RU" sz="2600" b="0" i="1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ru-RU" sz="2600" b="0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Чому у цьому завданні не можна скористатися автофільтром?</a:t>
            </a:r>
          </a:p>
          <a:p>
            <a:endParaRPr lang="ru-RU" sz="2600" b="0" i="1" u="none" strike="noStrike" cap="none" baseline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6588224" y="3933055"/>
            <a:ext cx="2143125" cy="21431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Що таке “умовне форматування”?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1907703" y="2132856"/>
            <a:ext cx="6910536" cy="28921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1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Умовне форматування — це автоматичне надання клітинкам певного формату залежно від того, істинною чи хибною є певна умова.</a:t>
            </a:r>
          </a:p>
        </p:txBody>
      </p:sp>
      <p:sp>
        <p:nvSpPr>
          <p:cNvPr id="209" name="Shape 209"/>
          <p:cNvSpPr/>
          <p:nvPr/>
        </p:nvSpPr>
        <p:spPr>
          <a:xfrm>
            <a:off x="395536" y="3645023"/>
            <a:ext cx="1333500" cy="1752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539750" y="533400"/>
            <a:ext cx="8208962" cy="951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Як </a:t>
            </a: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застосувати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умовне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форматування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332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90550" marR="0" lvl="0" indent="-590550" algn="just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lt2"/>
              </a:buClr>
              <a:buSzPct val="68840"/>
              <a:buFont typeface="Arial"/>
              <a:buChar char="•"/>
            </a:pP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Виділіть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діапазон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підлягає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умовному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форматуванню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590550" marR="0" lvl="0" indent="-590550" algn="just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lt2"/>
              </a:buClr>
              <a:buSzPct val="68840"/>
              <a:buFont typeface="Arial"/>
              <a:buChar char="•"/>
            </a:pP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Виконайте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команду </a:t>
            </a:r>
            <a:r>
              <a:rPr lang="ru-RU" sz="23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Формат ► </a:t>
            </a:r>
            <a:r>
              <a:rPr lang="ru-RU" sz="23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Умовне</a:t>
            </a:r>
            <a:r>
              <a:rPr lang="ru-RU" sz="23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форматування</a:t>
            </a:r>
            <a:r>
              <a:rPr lang="ru-RU" sz="23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590550" marR="0" lvl="0" indent="-590550" algn="just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lt2"/>
              </a:buClr>
              <a:buSzPct val="68840"/>
              <a:buFont typeface="Arial"/>
              <a:buChar char="•"/>
            </a:pP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списку,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розташованому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вікні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Умовне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форматування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зліва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виберіть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один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із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двох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елементів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значення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або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формула </a:t>
            </a:r>
          </a:p>
          <a:p>
            <a:pPr marL="590550" marR="0" lvl="0" indent="-590550" algn="just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lt2"/>
              </a:buClr>
              <a:buSzPct val="68840"/>
              <a:buFont typeface="Arial"/>
              <a:buChar char="•"/>
            </a:pP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Клацніть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кнопку Формат і у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вікні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Формат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клітинок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задайте формат шрифту, меж і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кольору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тла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клітинок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який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встановлюватиметься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разі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виконання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умови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-RU" sz="23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Клацніть</a:t>
            </a:r>
            <a:r>
              <a:rPr lang="ru-RU" sz="23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кнопку ОК. 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755575" y="908720"/>
            <a:ext cx="7696199" cy="663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Задачі для прикладів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755575" y="2215432"/>
            <a:ext cx="7696199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0" i="0" u="none" strike="noStrike" cap="none" baseline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Виділимо у таблиці Фінансовий звіт (книга «Фільтри») прізвища працівників, що мають оклад більше середнього по закладу.</a:t>
            </a:r>
          </a:p>
          <a:p>
            <a:endParaRPr lang="ru-RU" sz="3100" b="0" i="0" u="none" strike="noStrike" cap="none" baseline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-RU" sz="3100" b="0" i="0" u="none" strike="noStrike" cap="none" baseline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6084167" y="3933055"/>
            <a:ext cx="2533650" cy="1809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Чи готові ви до уроку?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55575" y="2348880"/>
            <a:ext cx="7696199" cy="32346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☺ - якщо ви повністю готові до уроку;</a:t>
            </a:r>
          </a:p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- якщо ви частково готові до уроку;</a:t>
            </a:r>
          </a:p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☹ - якщо ви не готові до уроку;</a:t>
            </a:r>
          </a:p>
          <a:p>
            <a:endParaRPr lang="ru-RU" sz="3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7092279" y="3933055"/>
            <a:ext cx="1257300" cy="1409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Сортування таблиць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1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Сортуванням, або впорядкуванням, рядків таблиці називають процес їх розташування у такому порядку, що значення в певному стовпці лише зростатимуть або лише спадатимуть.</a:t>
            </a:r>
          </a:p>
        </p:txBody>
      </p:sp>
      <p:sp>
        <p:nvSpPr>
          <p:cNvPr id="229" name="Shape 229"/>
          <p:cNvSpPr/>
          <p:nvPr/>
        </p:nvSpPr>
        <p:spPr>
          <a:xfrm>
            <a:off x="6876256" y="4077071"/>
            <a:ext cx="1704975" cy="26860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Сортування таблиці в  Excel 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90550" marR="0" lvl="0" indent="-59055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Font typeface="Arial"/>
              <a:buChar char="•"/>
            </a:pP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Виділіть таблицю. </a:t>
            </a:r>
          </a:p>
          <a:p>
            <a:pPr marL="590550" marR="0" lvl="0" indent="-59055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Font typeface="Arial"/>
              <a:buChar char="•"/>
            </a:pP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Виконайте команду </a:t>
            </a:r>
            <a:r>
              <a:rPr lang="ru-RU" sz="31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Дані ► Сортування</a:t>
            </a: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Вкажіть, за яким параметром та в якому порядку мають впорядковуватися рядки таблиці, і клацніть кнопку ОК.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755575" y="908720"/>
            <a:ext cx="7696199" cy="663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Задачі для прикладів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3563887" y="2636911"/>
            <a:ext cx="5103911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0" i="0" u="none" strike="noStrike" cap="none" baseline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Впорядкуємо прізвища працівників за алфавітом.</a:t>
            </a:r>
          </a:p>
        </p:txBody>
      </p:sp>
      <p:sp>
        <p:nvSpPr>
          <p:cNvPr id="242" name="Shape 242"/>
          <p:cNvSpPr/>
          <p:nvPr/>
        </p:nvSpPr>
        <p:spPr>
          <a:xfrm>
            <a:off x="827583" y="2564903"/>
            <a:ext cx="2466975" cy="18478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Задачі на закріплення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3568" y="2420888"/>
            <a:ext cx="7696199" cy="3744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ru-RU" sz="2400" b="0" i="0" u="none" strike="noStrike" cap="none" baseline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Відібрати з таблиці Фінансовий звіт (книга «Фільтри») прізвища працівників, що відповідають наступним критеріям </a:t>
            </a:r>
            <a:r>
              <a:rPr lang="ru-RU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2400" b="1" i="0" u="none" strike="noStrike" cap="none" baseline="0">
                <a:solidFill>
                  <a:srgbClr val="C050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вибір засобу аргументувати</a:t>
            </a:r>
            <a:r>
              <a:rPr lang="ru-RU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):</a:t>
            </a:r>
          </a:p>
          <a:p>
            <a:endParaRPr lang="ru-RU" sz="24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90416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Займає посаду нач.відділу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90416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Займає посаду менеджера та має оклад більше 3000 грн.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90416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займає посаду нач.відділу або бухгалтера та має оклад більше 3000 грн.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90416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займають посаду продавець або консультант або мають зарплату менше середнього по підприємству.</a:t>
            </a:r>
          </a:p>
          <a:p>
            <a:endParaRPr lang="ru-RU" sz="24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6660232" y="332656"/>
            <a:ext cx="1914525" cy="19431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Рефлексія уроку: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0">
              <a:buSzPct val="126344"/>
              <a:buNone/>
            </a:pPr>
            <a:endParaRPr lang="en-US" sz="26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457200">
              <a:buSzPct val="126344"/>
            </a:pPr>
            <a:r>
              <a:rPr lang="ru-RU" sz="26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Давайте </a:t>
            </a: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згадаємо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про </a:t>
            </a: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ми говорили </a:t>
            </a: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сьогодні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 </a:t>
            </a: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уроці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914400" lvl="1" indent="-457200">
              <a:buSzPct val="150641"/>
            </a:pP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виявилося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для вас </a:t>
            </a: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найлегшим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914400" lvl="1" indent="-457200">
              <a:buSzPct val="150641"/>
            </a:pP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виявилося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для вас </a:t>
            </a:r>
            <a:r>
              <a:rPr lang="ru-RU" sz="26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найскладнішим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endParaRPr lang="ru-RU" sz="26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683568" y="4263267"/>
            <a:ext cx="1409700" cy="17240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Актуалізація опорних знань: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619671" y="1844824"/>
            <a:ext cx="7270576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631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 таке форматування даних?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631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 би ви пояснили термін «умовне форматування»?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631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 називається формулою?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631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 вставити функцію в Excel?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631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Які статистичні функції вам відомі?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631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Розкажіть, як працюють логічні функції «І» та «Або»?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631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Які засоби дозволяли здійснювати пошук у текстовому документі? </a:t>
            </a:r>
          </a:p>
          <a:p>
            <a:endParaRPr lang="ru-RU"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251519" y="3861048"/>
            <a:ext cx="1810707" cy="194421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1187624" y="836712"/>
            <a:ext cx="522007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Тема уроку:</a:t>
            </a:r>
          </a:p>
        </p:txBody>
      </p:sp>
      <p:sp>
        <p:nvSpPr>
          <p:cNvPr id="116" name="Shape 116"/>
          <p:cNvSpPr/>
          <p:nvPr/>
        </p:nvSpPr>
        <p:spPr>
          <a:xfrm>
            <a:off x="104482" y="2132856"/>
            <a:ext cx="9039517" cy="3416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ru-RU" sz="5400" b="1" i="0" u="none" strike="noStrike" cap="none" baseline="0" dirty="0" err="1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Сортування</a:t>
            </a:r>
            <a:r>
              <a:rPr lang="ru-RU" sz="5400" b="1" i="0" u="none" strike="noStrike" cap="none" baseline="0" dirty="0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й </a:t>
            </a:r>
          </a:p>
          <a:p>
            <a:pPr marL="0" marR="0" lvl="0" indent="0" algn="ctr" rtl="0">
              <a:buSzPct val="25000"/>
              <a:buNone/>
            </a:pPr>
            <a:r>
              <a:rPr lang="ru-RU" sz="5400" b="1" i="0" u="none" strike="noStrike" cap="none" baseline="0" dirty="0" err="1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фільтрація</a:t>
            </a:r>
            <a:r>
              <a:rPr lang="ru-RU" sz="5400" b="1" i="0" u="none" strike="noStrike" cap="none" baseline="0" dirty="0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5400" b="1" i="0" u="none" strike="noStrike" cap="none" baseline="0" dirty="0" err="1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даних</a:t>
            </a:r>
            <a:r>
              <a:rPr lang="ru-RU" sz="5400" b="1" i="0" u="none" strike="noStrike" cap="none" baseline="0" dirty="0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buSzPct val="25000"/>
              <a:buNone/>
            </a:pPr>
            <a:r>
              <a:rPr lang="ru-RU" sz="5400" b="1" i="0" u="none" strike="noStrike" cap="none" baseline="0" dirty="0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ru-RU" sz="5400" b="1" i="0" u="none" strike="noStrike" cap="none" baseline="0" dirty="0" err="1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електронних</a:t>
            </a:r>
            <a:r>
              <a:rPr lang="ru-RU" sz="5400" b="1" i="0" u="none" strike="noStrike" cap="none" baseline="0" dirty="0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5400" b="1" i="0" u="none" strike="noStrike" cap="none" baseline="0" dirty="0" err="1">
                <a:solidFill>
                  <a:schemeClr val="accent5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таблицях</a:t>
            </a:r>
            <a:endParaRPr lang="ru-RU" sz="5400" b="1" i="0" u="none" strike="noStrike" cap="none" baseline="0" dirty="0">
              <a:solidFill>
                <a:schemeClr val="accent5">
                  <a:lumMod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Мета уроку: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55576" y="1772816"/>
            <a:ext cx="7696199" cy="44644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90277"/>
              <a:buFont typeface="Arial"/>
              <a:buChar char="•"/>
            </a:pP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познайомити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учнів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із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засобами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табличного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процесора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Excel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які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дають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змогу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вибирати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таблиці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дані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задовольняють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певним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критеріям;навчити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дітей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використовувати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простий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та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розширений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фільтри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вибирання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потрібних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даних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таблиці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виконувати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умовне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форматування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даних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та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їх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сортування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за одним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кількома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параметрами. </a:t>
            </a:r>
          </a:p>
          <a:p>
            <a:pPr marL="342900" marR="0" lvl="0" indent="-342900" algn="just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90277"/>
              <a:buFont typeface="Arial"/>
              <a:buChar char="•"/>
            </a:pP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Продовжити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формувати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навики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роботи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 формулами.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Розвивати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пам'ять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логіку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дитини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вміння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аргументувати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свою думку.</a:t>
            </a:r>
          </a:p>
          <a:p>
            <a:pPr marL="342900" marR="0" lvl="0" indent="-342900" algn="just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90277"/>
              <a:buFont typeface="Arial"/>
              <a:buChar char="•"/>
            </a:pP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Виховувати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культуру </a:t>
            </a:r>
            <a:r>
              <a:rPr lang="ru-RU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роботи</a:t>
            </a:r>
            <a:r>
              <a:rPr lang="ru-RU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 ПК.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Завдання</a:t>
            </a:r>
            <a:r>
              <a:rPr lang="ru-RU" sz="33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уроку: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just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90416"/>
              <a:buFont typeface="Arial"/>
              <a:buAutoNum type="arabicPeriod"/>
            </a:pPr>
            <a:r>
              <a:rPr lang="ru-RU" sz="2400" dirty="0" smtClean="0"/>
              <a:t>. </a:t>
            </a:r>
            <a:r>
              <a:rPr lang="ru-RU" sz="2400" dirty="0" err="1"/>
              <a:t>Продовжити</a:t>
            </a:r>
            <a:r>
              <a:rPr lang="ru-RU" sz="2400" dirty="0"/>
              <a:t> </a:t>
            </a:r>
            <a:r>
              <a:rPr lang="ru-RU" sz="2400" dirty="0" err="1"/>
              <a:t>формувати</a:t>
            </a:r>
            <a:r>
              <a:rPr lang="ru-RU" sz="2400" dirty="0"/>
              <a:t> </a:t>
            </a:r>
            <a:r>
              <a:rPr lang="ru-RU" sz="2400" dirty="0" err="1"/>
              <a:t>навики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з формулами та </a:t>
            </a:r>
            <a:r>
              <a:rPr lang="ru-RU" sz="2400" dirty="0" err="1"/>
              <a:t>функціями</a:t>
            </a:r>
            <a:r>
              <a:rPr lang="ru-RU" sz="2400" dirty="0"/>
              <a:t> в </a:t>
            </a:r>
            <a:r>
              <a:rPr lang="ru-RU" sz="2400" dirty="0" err="1"/>
              <a:t>середовищі</a:t>
            </a:r>
            <a:r>
              <a:rPr lang="ru-RU" sz="2400" dirty="0"/>
              <a:t> </a:t>
            </a:r>
            <a:r>
              <a:rPr lang="ru-RU" sz="2400" dirty="0" err="1"/>
              <a:t>Excel</a:t>
            </a:r>
            <a:r>
              <a:rPr lang="ru-RU" sz="2400" dirty="0"/>
              <a:t>.</a:t>
            </a:r>
          </a:p>
          <a:p>
            <a:pPr marL="514350" lvl="0" indent="-514350" algn="just">
              <a:buSzPct val="90416"/>
              <a:buFont typeface="Arial"/>
              <a:buAutoNum type="arabicPeriod"/>
            </a:pPr>
            <a:r>
              <a:rPr lang="ru-RU" sz="2400" dirty="0" err="1"/>
              <a:t>Формувати</a:t>
            </a:r>
            <a:r>
              <a:rPr lang="ru-RU" sz="2400" dirty="0"/>
              <a:t> </a:t>
            </a:r>
            <a:r>
              <a:rPr lang="ru-RU" sz="2400" dirty="0" err="1"/>
              <a:t>вміння</a:t>
            </a:r>
            <a:r>
              <a:rPr lang="ru-RU" sz="2400" dirty="0"/>
              <a:t> </a:t>
            </a:r>
            <a:r>
              <a:rPr lang="ru-RU" sz="2400" dirty="0" err="1"/>
              <a:t>формувати</a:t>
            </a:r>
            <a:r>
              <a:rPr lang="ru-RU" sz="2400" dirty="0"/>
              <a:t> </a:t>
            </a:r>
            <a:r>
              <a:rPr lang="ru-RU" sz="2400" dirty="0" err="1"/>
              <a:t>прості</a:t>
            </a:r>
            <a:r>
              <a:rPr lang="ru-RU" sz="2400" dirty="0"/>
              <a:t> та </a:t>
            </a:r>
            <a:r>
              <a:rPr lang="ru-RU" sz="2400" dirty="0" err="1"/>
              <a:t>складені</a:t>
            </a:r>
            <a:r>
              <a:rPr lang="ru-RU" sz="2400" dirty="0"/>
              <a:t> </a:t>
            </a:r>
            <a:r>
              <a:rPr lang="ru-RU" sz="2400" dirty="0" err="1"/>
              <a:t>критерії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;</a:t>
            </a:r>
          </a:p>
          <a:p>
            <a:pPr marL="514350" lvl="0" indent="-514350" algn="just">
              <a:buSzPct val="90416"/>
              <a:buFont typeface="Arial"/>
              <a:buAutoNum type="arabicPeriod"/>
            </a:pPr>
            <a:r>
              <a:rPr lang="ru-RU" sz="2400" dirty="0" err="1"/>
              <a:t>Навчити</a:t>
            </a:r>
            <a:r>
              <a:rPr lang="ru-RU" sz="2400" dirty="0"/>
              <a:t> </a:t>
            </a:r>
            <a:r>
              <a:rPr lang="ru-RU" sz="2400" dirty="0" err="1"/>
              <a:t>сортувати</a:t>
            </a:r>
            <a:r>
              <a:rPr lang="ru-RU" sz="2400" dirty="0"/>
              <a:t> </a:t>
            </a:r>
            <a:r>
              <a:rPr lang="ru-RU" sz="2400" dirty="0" err="1"/>
              <a:t>дані</a:t>
            </a:r>
            <a:r>
              <a:rPr lang="ru-RU" sz="2400" dirty="0"/>
              <a:t>;</a:t>
            </a:r>
          </a:p>
          <a:p>
            <a:pPr marL="514350" lvl="0" indent="-514350" algn="just">
              <a:buSzPct val="90416"/>
              <a:buFont typeface="Arial"/>
              <a:buAutoNum type="arabicPeriod"/>
            </a:pPr>
            <a:r>
              <a:rPr lang="ru-RU" sz="2400" dirty="0" err="1"/>
              <a:t>Навчити</a:t>
            </a:r>
            <a:r>
              <a:rPr lang="ru-RU" sz="2400" dirty="0"/>
              <a:t> </a:t>
            </a:r>
            <a:r>
              <a:rPr lang="ru-RU" sz="2400" dirty="0" err="1"/>
              <a:t>фільтрувати</a:t>
            </a:r>
            <a:r>
              <a:rPr lang="ru-RU" sz="2400" dirty="0"/>
              <a:t> </a:t>
            </a:r>
            <a:r>
              <a:rPr lang="ru-RU" sz="2400" dirty="0" err="1"/>
              <a:t>дані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автофільтра</a:t>
            </a:r>
            <a:r>
              <a:rPr lang="ru-RU" sz="2400" dirty="0"/>
              <a:t>;</a:t>
            </a:r>
          </a:p>
          <a:p>
            <a:pPr marL="514350" lvl="0" indent="-514350" algn="just">
              <a:buSzPct val="90416"/>
              <a:buFont typeface="Arial"/>
              <a:buAutoNum type="arabicPeriod"/>
            </a:pPr>
            <a:r>
              <a:rPr lang="ru-RU" sz="2400" dirty="0" err="1"/>
              <a:t>Навчити</a:t>
            </a:r>
            <a:r>
              <a:rPr lang="ru-RU" sz="2400" dirty="0"/>
              <a:t> </a:t>
            </a:r>
            <a:r>
              <a:rPr lang="ru-RU" sz="2400" dirty="0" err="1"/>
              <a:t>застосовувати</a:t>
            </a:r>
            <a:r>
              <a:rPr lang="ru-RU" sz="2400" dirty="0"/>
              <a:t> </a:t>
            </a:r>
            <a:r>
              <a:rPr lang="ru-RU" sz="2400" dirty="0" err="1"/>
              <a:t>умовне</a:t>
            </a:r>
            <a:r>
              <a:rPr lang="ru-RU" sz="2400" dirty="0"/>
              <a:t> </a:t>
            </a:r>
            <a:r>
              <a:rPr lang="ru-RU" sz="2400" dirty="0" err="1"/>
              <a:t>форматування</a:t>
            </a:r>
            <a:r>
              <a:rPr lang="ru-RU" sz="2400" dirty="0"/>
              <a:t>;</a:t>
            </a:r>
          </a:p>
          <a:p>
            <a:pPr marL="514350" lvl="0" indent="-514350" algn="just">
              <a:buSzPct val="90416"/>
              <a:buFont typeface="Arial"/>
              <a:buAutoNum type="arabicPeriod"/>
            </a:pPr>
            <a:r>
              <a:rPr lang="ru-RU" sz="2400" dirty="0" err="1"/>
              <a:t>Навчити</a:t>
            </a:r>
            <a:r>
              <a:rPr lang="ru-RU" sz="2400" dirty="0"/>
              <a:t> </a:t>
            </a:r>
            <a:r>
              <a:rPr lang="ru-RU" sz="2400" dirty="0" err="1"/>
              <a:t>оцінювати</a:t>
            </a:r>
            <a:r>
              <a:rPr lang="ru-RU" sz="2400" dirty="0"/>
              <a:t> </a:t>
            </a:r>
            <a:r>
              <a:rPr lang="ru-RU" sz="2400" dirty="0" err="1"/>
              <a:t>ефективність</a:t>
            </a:r>
            <a:r>
              <a:rPr lang="ru-RU" sz="2400" dirty="0"/>
              <a:t> тих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при </a:t>
            </a:r>
            <a:r>
              <a:rPr lang="ru-RU" sz="2400" dirty="0" err="1"/>
              <a:t>розв'язанні</a:t>
            </a:r>
            <a:r>
              <a:rPr lang="ru-RU" sz="2400" dirty="0"/>
              <a:t> </a:t>
            </a:r>
            <a:r>
              <a:rPr lang="ru-RU" sz="2400" dirty="0" err="1"/>
              <a:t>поставленої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endParaRPr lang="ru-RU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-RU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-RU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755650" y="549275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Коли використовується фільтрація?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None/>
            </a:pPr>
            <a:endParaRPr lang="en-US" sz="31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None/>
            </a:pPr>
            <a:r>
              <a:rPr lang="ru-RU" sz="31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Під</a:t>
            </a:r>
            <a:r>
              <a:rPr lang="ru-RU" sz="31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час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обробки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великих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таблиць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часто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виникає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потреба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віднайти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кілька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рядків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задовольняють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певній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1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умові</a:t>
            </a:r>
            <a:r>
              <a:rPr lang="ru-RU" sz="31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135" name="Shape 135"/>
          <p:cNvSpPr/>
          <p:nvPr/>
        </p:nvSpPr>
        <p:spPr>
          <a:xfrm>
            <a:off x="6588224" y="3861048"/>
            <a:ext cx="2009775" cy="22669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Що таке “фільтрація”?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1907703" y="2348880"/>
            <a:ext cx="6766520" cy="31921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ru-RU" sz="3100" b="1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Фільтрація – процес вибирання із таблиці рядків, що задовольняють певній умові</a:t>
            </a: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42" name="Shape 142"/>
          <p:cNvSpPr/>
          <p:nvPr/>
        </p:nvSpPr>
        <p:spPr>
          <a:xfrm>
            <a:off x="467543" y="2996951"/>
            <a:ext cx="1276350" cy="13811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3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Які бувають умови?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Font typeface="Arial"/>
              <a:buChar char="•"/>
            </a:pPr>
            <a:r>
              <a:rPr lang="ru-RU" sz="3100" b="1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Прості – </a:t>
            </a: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умови, створені з використанням операторів порівняння &lt; , &gt; , = і т.д.</a:t>
            </a:r>
            <a:r>
              <a:rPr lang="ru-RU" sz="3100" b="1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ct val="69892"/>
              <a:buFont typeface="Arial"/>
              <a:buChar char="•"/>
            </a:pPr>
            <a:r>
              <a:rPr lang="ru-RU" sz="3100" b="1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Складені –</a:t>
            </a:r>
            <a:r>
              <a:rPr lang="ru-RU" sz="3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це умови, побудовані з простих за допомогою логічних операцій  </a:t>
            </a:r>
            <a:r>
              <a:rPr lang="ru-RU" sz="3100" b="1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(не),  and (і),  or (або).</a:t>
            </a:r>
          </a:p>
          <a:p>
            <a:endParaRPr lang="ru-RU" sz="3100" b="1" i="1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6948264" y="332656"/>
            <a:ext cx="1668919" cy="212179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Студия 11">
      <a:dk1>
        <a:srgbClr val="000000"/>
      </a:dk1>
      <a:lt1>
        <a:srgbClr val="FFFFFF"/>
      </a:lt1>
      <a:dk2>
        <a:srgbClr val="336666"/>
      </a:dk2>
      <a:lt2>
        <a:srgbClr val="008080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10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2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3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4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5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6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7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8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ppt/theme/themeOverride9.xml><?xml version="1.0" encoding="utf-8"?>
<a:themeOverride xmlns:a="http://schemas.openxmlformats.org/drawingml/2006/main">
  <a:clrScheme name="Студия 11">
    <a:dk1>
      <a:srgbClr val="000000"/>
    </a:dk1>
    <a:lt1>
      <a:srgbClr val="FFFFFF"/>
    </a:lt1>
    <a:dk2>
      <a:srgbClr val="336666"/>
    </a:dk2>
    <a:lt2>
      <a:srgbClr val="008080"/>
    </a:lt2>
    <a:accent1>
      <a:srgbClr val="97CDCC"/>
    </a:accent1>
    <a:accent2>
      <a:srgbClr val="D6E0E0"/>
    </a:accent2>
    <a:accent3>
      <a:srgbClr val="FFFFFF"/>
    </a:accent3>
    <a:accent4>
      <a:srgbClr val="000000"/>
    </a:accent4>
    <a:accent5>
      <a:srgbClr val="C9E3E2"/>
    </a:accent5>
    <a:accent6>
      <a:srgbClr val="C2CBCB"/>
    </a:accent6>
    <a:hlink>
      <a:srgbClr val="99CC00"/>
    </a:hlink>
    <a:folHlink>
      <a:srgbClr val="3366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841</Words>
  <Application>Microsoft Office PowerPoint</Application>
  <PresentationFormat>Экран (4:3)</PresentationFormat>
  <Paragraphs>95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/>
      <vt:lpstr>Сортування й фільтрація даних у таблицях.</vt:lpstr>
      <vt:lpstr>Чи готові ви до уроку?</vt:lpstr>
      <vt:lpstr>Актуалізація опорних знань:</vt:lpstr>
      <vt:lpstr>Презентация PowerPoint</vt:lpstr>
      <vt:lpstr>Мета уроку:</vt:lpstr>
      <vt:lpstr>Завдання уроку:</vt:lpstr>
      <vt:lpstr>Коли використовується фільтрація?</vt:lpstr>
      <vt:lpstr>Що таке “фільтрація”?</vt:lpstr>
      <vt:lpstr>Які бувають умови?</vt:lpstr>
      <vt:lpstr>Які фільтри використовуються в Excel? </vt:lpstr>
      <vt:lpstr>Як застосувати автофільтр?</vt:lpstr>
      <vt:lpstr>Задачі для прикладів</vt:lpstr>
      <vt:lpstr>Як скасувати фільтрацію?</vt:lpstr>
      <vt:lpstr>Коли використовують розширений фільтр?</vt:lpstr>
      <vt:lpstr>Як застосувати розширений фільтр?</vt:lpstr>
      <vt:lpstr>Задачі для прикладів</vt:lpstr>
      <vt:lpstr>Що таке “умовне форматування”?</vt:lpstr>
      <vt:lpstr>Як застосувати умовне форматування?</vt:lpstr>
      <vt:lpstr>Задачі для прикладів</vt:lpstr>
      <vt:lpstr>Сортування таблиць</vt:lpstr>
      <vt:lpstr>Сортування таблиці в  Excel </vt:lpstr>
      <vt:lpstr>Задачі для прикладів</vt:lpstr>
      <vt:lpstr>Задачі на закріплення</vt:lpstr>
      <vt:lpstr>Рефлексія уроку: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Сортування й фільтрація даних у таблицях.</dc:title>
  <cp:lastModifiedBy>user1</cp:lastModifiedBy>
  <cp:revision>2</cp:revision>
  <dcterms:modified xsi:type="dcterms:W3CDTF">2013-02-28T13:43:56Z</dcterms:modified>
</cp:coreProperties>
</file>